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56" r:id="rId2"/>
    <p:sldId id="3414" r:id="rId3"/>
    <p:sldId id="267" r:id="rId4"/>
    <p:sldId id="3404" r:id="rId5"/>
    <p:sldId id="3389" r:id="rId6"/>
    <p:sldId id="3396" r:id="rId7"/>
    <p:sldId id="3397" r:id="rId8"/>
    <p:sldId id="3398" r:id="rId9"/>
    <p:sldId id="3413" r:id="rId10"/>
    <p:sldId id="3356" r:id="rId11"/>
    <p:sldId id="3360" r:id="rId12"/>
    <p:sldId id="3358" r:id="rId13"/>
    <p:sldId id="3412" r:id="rId14"/>
    <p:sldId id="3400" r:id="rId15"/>
    <p:sldId id="259" r:id="rId16"/>
    <p:sldId id="3410" r:id="rId17"/>
    <p:sldId id="3365" r:id="rId18"/>
    <p:sldId id="3366" r:id="rId19"/>
    <p:sldId id="3368" r:id="rId20"/>
    <p:sldId id="3372" r:id="rId21"/>
    <p:sldId id="3405" r:id="rId22"/>
    <p:sldId id="3402" r:id="rId23"/>
    <p:sldId id="3362" r:id="rId24"/>
    <p:sldId id="3373" r:id="rId25"/>
    <p:sldId id="3374" r:id="rId26"/>
    <p:sldId id="3375" r:id="rId27"/>
    <p:sldId id="3376" r:id="rId28"/>
    <p:sldId id="3377" r:id="rId29"/>
    <p:sldId id="3378" r:id="rId30"/>
    <p:sldId id="3379" r:id="rId31"/>
    <p:sldId id="3380" r:id="rId32"/>
    <p:sldId id="3381" r:id="rId33"/>
    <p:sldId id="3416" r:id="rId34"/>
    <p:sldId id="3399" r:id="rId35"/>
    <p:sldId id="3363" r:id="rId36"/>
    <p:sldId id="3383" r:id="rId37"/>
    <p:sldId id="3384" r:id="rId38"/>
    <p:sldId id="3385" r:id="rId39"/>
    <p:sldId id="3387" r:id="rId40"/>
    <p:sldId id="3408" r:id="rId41"/>
    <p:sldId id="3409" r:id="rId42"/>
    <p:sldId id="3364" r:id="rId43"/>
    <p:sldId id="3411" r:id="rId44"/>
    <p:sldId id="3407" r:id="rId45"/>
  </p:sldIdLst>
  <p:sldSz cx="12192000" cy="6858000"/>
  <p:notesSz cx="6858000" cy="9144000"/>
  <p:embeddedFontLst>
    <p:embeddedFont>
      <p:font typeface="Noto Sans Symbols" panose="020B0600000101010101" charset="-127"/>
      <p:regular r:id="rId47"/>
    </p:embeddedFont>
    <p:embeddedFont>
      <p:font typeface="나눔고딕" panose="020D0604000000000000" pitchFamily="50" charset="-127"/>
      <p:regular r:id="rId48"/>
      <p:bold r:id="rId49"/>
    </p:embeddedFont>
    <p:embeddedFont>
      <p:font typeface="맑은 고딕" panose="020B0503020000020004" pitchFamily="50" charset="-127"/>
      <p:regular r:id="rId50"/>
      <p:bold r:id="rId51"/>
    </p:embeddedFont>
    <p:embeddedFont>
      <p:font typeface="맑은 고딕" panose="020B0503020000020004" pitchFamily="50" charset="-127"/>
      <p:regular r:id="rId50"/>
      <p:bold r:id="rId51"/>
    </p:embeddedFont>
    <p:embeddedFont>
      <p:font typeface="배달의민족 도현 OTF" panose="020B0600000101010101" pitchFamily="34" charset="-127"/>
      <p:regular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  <p:embeddedFont>
      <p:font typeface="Segoe UI Symbol" panose="020B0502040204020203" pitchFamily="34" charset="0"/>
      <p:regular r:id="rId5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3CC4"/>
    <a:srgbClr val="000000"/>
    <a:srgbClr val="CCECFF"/>
    <a:srgbClr val="B3C1DC"/>
    <a:srgbClr val="5099F8"/>
    <a:srgbClr val="FFFFFF"/>
    <a:srgbClr val="5FC08B"/>
    <a:srgbClr val="6751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47" autoAdjust="0"/>
    <p:restoredTop sz="95214" autoAdjust="0"/>
  </p:normalViewPr>
  <p:slideViewPr>
    <p:cSldViewPr snapToGrid="0">
      <p:cViewPr varScale="1">
        <p:scale>
          <a:sx n="110" d="100"/>
          <a:sy n="110" d="100"/>
        </p:scale>
        <p:origin x="64" y="828"/>
      </p:cViewPr>
      <p:guideLst/>
    </p:cSldViewPr>
  </p:slideViewPr>
  <p:notesTextViewPr>
    <p:cViewPr>
      <p:scale>
        <a:sx n="145" d="100"/>
        <a:sy n="14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38292B-D00B-4980-AFE0-FEF247AE42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0A1764E6-F386-490E-8A03-FB85C6AA3163}">
      <dgm:prSet/>
      <dgm:spPr>
        <a:solidFill>
          <a:srgbClr val="553CC4"/>
        </a:solidFill>
      </dgm:spPr>
      <dgm:t>
        <a:bodyPr/>
        <a:lstStyle/>
        <a:p>
          <a:pPr latinLnBrk="1"/>
          <a:r>
            <a:rPr lang="en-US" b="0" i="0"/>
            <a:t>AI </a:t>
          </a:r>
          <a:r>
            <a:rPr lang="ko-KR" b="0" i="0"/>
            <a:t>기반 기획</a:t>
          </a:r>
          <a:r>
            <a:rPr lang="en-US" b="0" i="0"/>
            <a:t>/</a:t>
          </a:r>
          <a:r>
            <a:rPr lang="ko-KR" b="0" i="0"/>
            <a:t>설계</a:t>
          </a:r>
          <a:endParaRPr lang="ko-KR"/>
        </a:p>
      </dgm:t>
    </dgm:pt>
    <dgm:pt modelId="{1F67AA83-9F29-4E51-9DBF-1CF0C0547EC1}" type="parTrans" cxnId="{F61062F7-725C-426D-BA6B-2625DEF140E1}">
      <dgm:prSet/>
      <dgm:spPr/>
      <dgm:t>
        <a:bodyPr/>
        <a:lstStyle/>
        <a:p>
          <a:pPr latinLnBrk="1"/>
          <a:endParaRPr lang="ko-KR" altLang="en-US"/>
        </a:p>
      </dgm:t>
    </dgm:pt>
    <dgm:pt modelId="{F36288EA-B2E7-43A6-9157-B8C338AA7693}" type="sibTrans" cxnId="{F61062F7-725C-426D-BA6B-2625DEF140E1}">
      <dgm:prSet/>
      <dgm:spPr/>
      <dgm:t>
        <a:bodyPr/>
        <a:lstStyle/>
        <a:p>
          <a:pPr latinLnBrk="1"/>
          <a:endParaRPr lang="ko-KR" altLang="en-US"/>
        </a:p>
      </dgm:t>
    </dgm:pt>
    <dgm:pt modelId="{D7E1B650-01C9-440E-9529-BBEB8B47ED59}">
      <dgm:prSet/>
      <dgm:spPr/>
      <dgm:t>
        <a:bodyPr/>
        <a:lstStyle/>
        <a:p>
          <a:pPr latinLnBrk="1"/>
          <a:r>
            <a:rPr lang="en-US" b="0" i="0"/>
            <a:t>AI </a:t>
          </a:r>
          <a:r>
            <a:rPr lang="ko-KR" b="0" i="0"/>
            <a:t>도구를 활용하여 </a:t>
          </a:r>
          <a:r>
            <a:rPr lang="en-US" b="0" i="0"/>
            <a:t>MSA</a:t>
          </a:r>
          <a:r>
            <a:rPr lang="ko-KR" b="0" i="0"/>
            <a:t>의 기획 및 설계 단계 이해</a:t>
          </a:r>
          <a:endParaRPr lang="ko-KR"/>
        </a:p>
      </dgm:t>
    </dgm:pt>
    <dgm:pt modelId="{2F486CB2-AF27-45BC-BFF9-5321E6842C18}" type="parTrans" cxnId="{3DD10B1A-77F0-4242-9B35-AEDAFAC8FD0B}">
      <dgm:prSet/>
      <dgm:spPr/>
      <dgm:t>
        <a:bodyPr/>
        <a:lstStyle/>
        <a:p>
          <a:pPr latinLnBrk="1"/>
          <a:endParaRPr lang="ko-KR" altLang="en-US"/>
        </a:p>
      </dgm:t>
    </dgm:pt>
    <dgm:pt modelId="{B99A99AC-5BF4-44F8-BF3B-71AAF1D858DF}" type="sibTrans" cxnId="{3DD10B1A-77F0-4242-9B35-AEDAFAC8FD0B}">
      <dgm:prSet/>
      <dgm:spPr/>
      <dgm:t>
        <a:bodyPr/>
        <a:lstStyle/>
        <a:p>
          <a:pPr latinLnBrk="1"/>
          <a:endParaRPr lang="ko-KR" altLang="en-US"/>
        </a:p>
      </dgm:t>
    </dgm:pt>
    <dgm:pt modelId="{90CC327C-9DB0-43FC-B003-420A3D4641F8}">
      <dgm:prSet/>
      <dgm:spPr/>
      <dgm:t>
        <a:bodyPr/>
        <a:lstStyle/>
        <a:p>
          <a:pPr latinLnBrk="1"/>
          <a:r>
            <a:rPr lang="ko-KR" b="0" i="0"/>
            <a:t>프로젝트 아이디어 구상 및 구현 계획 수립</a:t>
          </a:r>
          <a:endParaRPr lang="ko-KR"/>
        </a:p>
      </dgm:t>
    </dgm:pt>
    <dgm:pt modelId="{F35FA46E-8DC4-4E04-8EE7-ED3CBDB8BB20}" type="parTrans" cxnId="{4E13BC5F-78C3-46CB-930B-534E36335540}">
      <dgm:prSet/>
      <dgm:spPr/>
      <dgm:t>
        <a:bodyPr/>
        <a:lstStyle/>
        <a:p>
          <a:pPr latinLnBrk="1"/>
          <a:endParaRPr lang="ko-KR" altLang="en-US"/>
        </a:p>
      </dgm:t>
    </dgm:pt>
    <dgm:pt modelId="{45AB1E8C-B189-48B1-8B8E-0529965DB7C2}" type="sibTrans" cxnId="{4E13BC5F-78C3-46CB-930B-534E36335540}">
      <dgm:prSet/>
      <dgm:spPr/>
      <dgm:t>
        <a:bodyPr/>
        <a:lstStyle/>
        <a:p>
          <a:pPr latinLnBrk="1"/>
          <a:endParaRPr lang="ko-KR" altLang="en-US"/>
        </a:p>
      </dgm:t>
    </dgm:pt>
    <dgm:pt modelId="{26E3A0A3-8B37-4E00-8FA3-1954AB8C79BC}">
      <dgm:prSet/>
      <dgm:spPr/>
      <dgm:t>
        <a:bodyPr/>
        <a:lstStyle/>
        <a:p>
          <a:pPr latinLnBrk="1"/>
          <a:r>
            <a:rPr lang="ko-KR" b="0" i="0"/>
            <a:t>사용자 요구사항을 기반으로 한 데이터 및 모델 설계</a:t>
          </a:r>
          <a:endParaRPr lang="ko-KR"/>
        </a:p>
      </dgm:t>
    </dgm:pt>
    <dgm:pt modelId="{C7CE23F8-A508-43A8-83FC-A3E499286C55}" type="parTrans" cxnId="{50EB9221-D9E1-4D8D-9694-8C3D4B840011}">
      <dgm:prSet/>
      <dgm:spPr/>
      <dgm:t>
        <a:bodyPr/>
        <a:lstStyle/>
        <a:p>
          <a:pPr latinLnBrk="1"/>
          <a:endParaRPr lang="ko-KR" altLang="en-US"/>
        </a:p>
      </dgm:t>
    </dgm:pt>
    <dgm:pt modelId="{2F326C1F-77A3-4438-A58F-A4495460FFE8}" type="sibTrans" cxnId="{50EB9221-D9E1-4D8D-9694-8C3D4B840011}">
      <dgm:prSet/>
      <dgm:spPr/>
      <dgm:t>
        <a:bodyPr/>
        <a:lstStyle/>
        <a:p>
          <a:pPr latinLnBrk="1"/>
          <a:endParaRPr lang="ko-KR" altLang="en-US"/>
        </a:p>
      </dgm:t>
    </dgm:pt>
    <dgm:pt modelId="{0AA3292A-D7D8-486D-8722-63E5CDB6B194}">
      <dgm:prSet/>
      <dgm:spPr>
        <a:solidFill>
          <a:srgbClr val="553CC4"/>
        </a:solidFill>
      </dgm:spPr>
      <dgm:t>
        <a:bodyPr/>
        <a:lstStyle/>
        <a:p>
          <a:pPr latinLnBrk="1"/>
          <a:r>
            <a:rPr lang="en-US" b="0" i="0"/>
            <a:t>AI </a:t>
          </a:r>
          <a:r>
            <a:rPr lang="ko-KR" b="0" i="0"/>
            <a:t>기반 구현</a:t>
          </a:r>
          <a:r>
            <a:rPr lang="en-US" b="0" i="0"/>
            <a:t>/</a:t>
          </a:r>
          <a:r>
            <a:rPr lang="ko-KR" b="0" i="0"/>
            <a:t>운영</a:t>
          </a:r>
          <a:endParaRPr lang="ko-KR"/>
        </a:p>
      </dgm:t>
    </dgm:pt>
    <dgm:pt modelId="{97CFDBF1-780D-4876-AA35-5933EB2AF14B}" type="parTrans" cxnId="{AEF4F953-195B-4AA2-97E2-3418C99EAA32}">
      <dgm:prSet/>
      <dgm:spPr/>
      <dgm:t>
        <a:bodyPr/>
        <a:lstStyle/>
        <a:p>
          <a:pPr latinLnBrk="1"/>
          <a:endParaRPr lang="ko-KR" altLang="en-US"/>
        </a:p>
      </dgm:t>
    </dgm:pt>
    <dgm:pt modelId="{D15E68B6-E8FB-4C4E-A331-8025C00119A9}" type="sibTrans" cxnId="{AEF4F953-195B-4AA2-97E2-3418C99EAA32}">
      <dgm:prSet/>
      <dgm:spPr/>
      <dgm:t>
        <a:bodyPr/>
        <a:lstStyle/>
        <a:p>
          <a:pPr latinLnBrk="1"/>
          <a:endParaRPr lang="ko-KR" altLang="en-US"/>
        </a:p>
      </dgm:t>
    </dgm:pt>
    <dgm:pt modelId="{5941D84D-1385-4390-8E36-1501F2AA4AF8}">
      <dgm:prSet/>
      <dgm:spPr/>
      <dgm:t>
        <a:bodyPr/>
        <a:lstStyle/>
        <a:p>
          <a:pPr latinLnBrk="1"/>
          <a:r>
            <a:rPr lang="ko-KR" b="0" i="0" dirty="0"/>
            <a:t>클라우드 네이티브 환경에서 </a:t>
          </a:r>
          <a:r>
            <a:rPr lang="en-US" b="0" i="0" dirty="0"/>
            <a:t>AI </a:t>
          </a:r>
          <a:r>
            <a:rPr lang="ko-KR" b="0" i="0" dirty="0"/>
            <a:t>기반 애플리케이션의 구현 및 운영 방법 학습</a:t>
          </a:r>
          <a:endParaRPr lang="ko-KR" dirty="0"/>
        </a:p>
      </dgm:t>
    </dgm:pt>
    <dgm:pt modelId="{8693E9E2-7392-4304-8CF7-D492ED390E9A}" type="parTrans" cxnId="{725C3B48-FD32-4C02-B7F7-69C5C2F8CAF7}">
      <dgm:prSet/>
      <dgm:spPr/>
      <dgm:t>
        <a:bodyPr/>
        <a:lstStyle/>
        <a:p>
          <a:pPr latinLnBrk="1"/>
          <a:endParaRPr lang="ko-KR" altLang="en-US"/>
        </a:p>
      </dgm:t>
    </dgm:pt>
    <dgm:pt modelId="{CD4F8A0E-5A47-4207-AA37-F2568EB7389A}" type="sibTrans" cxnId="{725C3B48-FD32-4C02-B7F7-69C5C2F8CAF7}">
      <dgm:prSet/>
      <dgm:spPr/>
      <dgm:t>
        <a:bodyPr/>
        <a:lstStyle/>
        <a:p>
          <a:pPr latinLnBrk="1"/>
          <a:endParaRPr lang="ko-KR" altLang="en-US"/>
        </a:p>
      </dgm:t>
    </dgm:pt>
    <dgm:pt modelId="{E289C834-6CA6-4CA3-A3E3-7C32415363FE}">
      <dgm:prSet/>
      <dgm:spPr/>
      <dgm:t>
        <a:bodyPr/>
        <a:lstStyle/>
        <a:p>
          <a:pPr latinLnBrk="1"/>
          <a:r>
            <a:rPr lang="ko-KR" b="0" i="0" dirty="0" err="1"/>
            <a:t>도커와</a:t>
          </a:r>
          <a:r>
            <a:rPr lang="ko-KR" b="0" i="0" dirty="0"/>
            <a:t> </a:t>
          </a:r>
          <a:r>
            <a:rPr lang="ko-KR" b="0" i="0" dirty="0" err="1"/>
            <a:t>쿠버네티스를</a:t>
          </a:r>
          <a:r>
            <a:rPr lang="ko-KR" b="0" i="0" dirty="0"/>
            <a:t> 활용한 환경 설정 및 애플리케이션 배포 방법 이해</a:t>
          </a:r>
          <a:endParaRPr lang="ko-KR" dirty="0"/>
        </a:p>
      </dgm:t>
    </dgm:pt>
    <dgm:pt modelId="{66D3802D-9BE6-436A-98BF-D2BD9828703E}" type="parTrans" cxnId="{D0191687-B1BB-46FC-B5B5-A44F6F78DE10}">
      <dgm:prSet/>
      <dgm:spPr/>
      <dgm:t>
        <a:bodyPr/>
        <a:lstStyle/>
        <a:p>
          <a:pPr latinLnBrk="1"/>
          <a:endParaRPr lang="ko-KR" altLang="en-US"/>
        </a:p>
      </dgm:t>
    </dgm:pt>
    <dgm:pt modelId="{4DF7B502-5522-4A79-8672-756075FB05F5}" type="sibTrans" cxnId="{D0191687-B1BB-46FC-B5B5-A44F6F78DE10}">
      <dgm:prSet/>
      <dgm:spPr/>
      <dgm:t>
        <a:bodyPr/>
        <a:lstStyle/>
        <a:p>
          <a:pPr latinLnBrk="1"/>
          <a:endParaRPr lang="ko-KR" altLang="en-US"/>
        </a:p>
      </dgm:t>
    </dgm:pt>
    <dgm:pt modelId="{D3CA6B5D-EBEC-45CA-85B9-4842397BA6BE}">
      <dgm:prSet/>
      <dgm:spPr/>
      <dgm:t>
        <a:bodyPr/>
        <a:lstStyle/>
        <a:p>
          <a:pPr latinLnBrk="1"/>
          <a:r>
            <a:rPr lang="ko-KR" b="0" i="0" dirty="0"/>
            <a:t>실시간 데이터 처리를 위한 이벤트 </a:t>
          </a:r>
          <a:r>
            <a:rPr lang="ko-KR" b="0" i="0" dirty="0" err="1"/>
            <a:t>드리븐</a:t>
          </a:r>
          <a:r>
            <a:rPr lang="ko-KR" b="0" i="0" dirty="0"/>
            <a:t> 아키텍처 개념 및 적용 방법 습득</a:t>
          </a:r>
          <a:endParaRPr lang="ko-KR" dirty="0"/>
        </a:p>
      </dgm:t>
    </dgm:pt>
    <dgm:pt modelId="{5FD34BA2-2ACC-4256-B8F0-A7255D10CF8F}" type="parTrans" cxnId="{80FB4E98-77A0-462B-9AA0-F8C1846C5491}">
      <dgm:prSet/>
      <dgm:spPr/>
      <dgm:t>
        <a:bodyPr/>
        <a:lstStyle/>
        <a:p>
          <a:pPr latinLnBrk="1"/>
          <a:endParaRPr lang="ko-KR" altLang="en-US"/>
        </a:p>
      </dgm:t>
    </dgm:pt>
    <dgm:pt modelId="{4E0E78F2-420B-421B-B20E-65FDAE09EAFA}" type="sibTrans" cxnId="{80FB4E98-77A0-462B-9AA0-F8C1846C5491}">
      <dgm:prSet/>
      <dgm:spPr/>
      <dgm:t>
        <a:bodyPr/>
        <a:lstStyle/>
        <a:p>
          <a:pPr latinLnBrk="1"/>
          <a:endParaRPr lang="ko-KR" altLang="en-US"/>
        </a:p>
      </dgm:t>
    </dgm:pt>
    <dgm:pt modelId="{59806C6E-3780-48FD-B74E-162C62F61730}" type="pres">
      <dgm:prSet presAssocID="{B938292B-D00B-4980-AFE0-FEF247AE42C8}" presName="linear" presStyleCnt="0">
        <dgm:presLayoutVars>
          <dgm:animLvl val="lvl"/>
          <dgm:resizeHandles val="exact"/>
        </dgm:presLayoutVars>
      </dgm:prSet>
      <dgm:spPr/>
    </dgm:pt>
    <dgm:pt modelId="{4F86C853-6E7C-429D-A863-FAFCE2D2A33A}" type="pres">
      <dgm:prSet presAssocID="{0A1764E6-F386-490E-8A03-FB85C6AA31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42ED18F-EF62-4396-9B2F-4973AD84A880}" type="pres">
      <dgm:prSet presAssocID="{0A1764E6-F386-490E-8A03-FB85C6AA3163}" presName="childText" presStyleLbl="revTx" presStyleIdx="0" presStyleCnt="2">
        <dgm:presLayoutVars>
          <dgm:bulletEnabled val="1"/>
        </dgm:presLayoutVars>
      </dgm:prSet>
      <dgm:spPr/>
    </dgm:pt>
    <dgm:pt modelId="{1F708C26-3F2F-4201-ABDC-0D2516408075}" type="pres">
      <dgm:prSet presAssocID="{0AA3292A-D7D8-486D-8722-63E5CDB6B19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976BED4-6D90-410E-8E56-0106C2523D57}" type="pres">
      <dgm:prSet presAssocID="{0AA3292A-D7D8-486D-8722-63E5CDB6B19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A021F408-A4D4-42AA-8228-3DDEE9A38987}" type="presOf" srcId="{E289C834-6CA6-4CA3-A3E3-7C32415363FE}" destId="{9976BED4-6D90-410E-8E56-0106C2523D57}" srcOrd="0" destOrd="1" presId="urn:microsoft.com/office/officeart/2005/8/layout/vList2"/>
    <dgm:cxn modelId="{1CFC7F0F-978A-4213-93F0-7E983A27A73E}" type="presOf" srcId="{26E3A0A3-8B37-4E00-8FA3-1954AB8C79BC}" destId="{142ED18F-EF62-4396-9B2F-4973AD84A880}" srcOrd="0" destOrd="2" presId="urn:microsoft.com/office/officeart/2005/8/layout/vList2"/>
    <dgm:cxn modelId="{82AC3112-B6A7-4129-AEDD-2511BAACB82D}" type="presOf" srcId="{D7E1B650-01C9-440E-9529-BBEB8B47ED59}" destId="{142ED18F-EF62-4396-9B2F-4973AD84A880}" srcOrd="0" destOrd="0" presId="urn:microsoft.com/office/officeart/2005/8/layout/vList2"/>
    <dgm:cxn modelId="{8D40BC15-9417-49B8-9203-9B5FDB02BEE4}" type="presOf" srcId="{B938292B-D00B-4980-AFE0-FEF247AE42C8}" destId="{59806C6E-3780-48FD-B74E-162C62F61730}" srcOrd="0" destOrd="0" presId="urn:microsoft.com/office/officeart/2005/8/layout/vList2"/>
    <dgm:cxn modelId="{3DD10B1A-77F0-4242-9B35-AEDAFAC8FD0B}" srcId="{0A1764E6-F386-490E-8A03-FB85C6AA3163}" destId="{D7E1B650-01C9-440E-9529-BBEB8B47ED59}" srcOrd="0" destOrd="0" parTransId="{2F486CB2-AF27-45BC-BFF9-5321E6842C18}" sibTransId="{B99A99AC-5BF4-44F8-BF3B-71AAF1D858DF}"/>
    <dgm:cxn modelId="{F5811E1B-08D1-443F-9246-F33E440679B6}" type="presOf" srcId="{5941D84D-1385-4390-8E36-1501F2AA4AF8}" destId="{9976BED4-6D90-410E-8E56-0106C2523D57}" srcOrd="0" destOrd="0" presId="urn:microsoft.com/office/officeart/2005/8/layout/vList2"/>
    <dgm:cxn modelId="{32D52E1B-46C5-4C0C-AF4D-6CD6345DA626}" type="presOf" srcId="{0A1764E6-F386-490E-8A03-FB85C6AA3163}" destId="{4F86C853-6E7C-429D-A863-FAFCE2D2A33A}" srcOrd="0" destOrd="0" presId="urn:microsoft.com/office/officeart/2005/8/layout/vList2"/>
    <dgm:cxn modelId="{50EB9221-D9E1-4D8D-9694-8C3D4B840011}" srcId="{0A1764E6-F386-490E-8A03-FB85C6AA3163}" destId="{26E3A0A3-8B37-4E00-8FA3-1954AB8C79BC}" srcOrd="2" destOrd="0" parTransId="{C7CE23F8-A508-43A8-83FC-A3E499286C55}" sibTransId="{2F326C1F-77A3-4438-A58F-A4495460FFE8}"/>
    <dgm:cxn modelId="{4E13BC5F-78C3-46CB-930B-534E36335540}" srcId="{0A1764E6-F386-490E-8A03-FB85C6AA3163}" destId="{90CC327C-9DB0-43FC-B003-420A3D4641F8}" srcOrd="1" destOrd="0" parTransId="{F35FA46E-8DC4-4E04-8EE7-ED3CBDB8BB20}" sibTransId="{45AB1E8C-B189-48B1-8B8E-0529965DB7C2}"/>
    <dgm:cxn modelId="{1040C966-7A36-4CCD-94F5-F4C40291E163}" type="presOf" srcId="{0AA3292A-D7D8-486D-8722-63E5CDB6B194}" destId="{1F708C26-3F2F-4201-ABDC-0D2516408075}" srcOrd="0" destOrd="0" presId="urn:microsoft.com/office/officeart/2005/8/layout/vList2"/>
    <dgm:cxn modelId="{725C3B48-FD32-4C02-B7F7-69C5C2F8CAF7}" srcId="{0AA3292A-D7D8-486D-8722-63E5CDB6B194}" destId="{5941D84D-1385-4390-8E36-1501F2AA4AF8}" srcOrd="0" destOrd="0" parTransId="{8693E9E2-7392-4304-8CF7-D492ED390E9A}" sibTransId="{CD4F8A0E-5A47-4207-AA37-F2568EB7389A}"/>
    <dgm:cxn modelId="{AEF4F953-195B-4AA2-97E2-3418C99EAA32}" srcId="{B938292B-D00B-4980-AFE0-FEF247AE42C8}" destId="{0AA3292A-D7D8-486D-8722-63E5CDB6B194}" srcOrd="1" destOrd="0" parTransId="{97CFDBF1-780D-4876-AA35-5933EB2AF14B}" sibTransId="{D15E68B6-E8FB-4C4E-A331-8025C00119A9}"/>
    <dgm:cxn modelId="{D0191687-B1BB-46FC-B5B5-A44F6F78DE10}" srcId="{0AA3292A-D7D8-486D-8722-63E5CDB6B194}" destId="{E289C834-6CA6-4CA3-A3E3-7C32415363FE}" srcOrd="1" destOrd="0" parTransId="{66D3802D-9BE6-436A-98BF-D2BD9828703E}" sibTransId="{4DF7B502-5522-4A79-8672-756075FB05F5}"/>
    <dgm:cxn modelId="{66F87297-7A6C-4ABF-BD87-F54333F9F1CC}" type="presOf" srcId="{90CC327C-9DB0-43FC-B003-420A3D4641F8}" destId="{142ED18F-EF62-4396-9B2F-4973AD84A880}" srcOrd="0" destOrd="1" presId="urn:microsoft.com/office/officeart/2005/8/layout/vList2"/>
    <dgm:cxn modelId="{80FB4E98-77A0-462B-9AA0-F8C1846C5491}" srcId="{0AA3292A-D7D8-486D-8722-63E5CDB6B194}" destId="{D3CA6B5D-EBEC-45CA-85B9-4842397BA6BE}" srcOrd="2" destOrd="0" parTransId="{5FD34BA2-2ACC-4256-B8F0-A7255D10CF8F}" sibTransId="{4E0E78F2-420B-421B-B20E-65FDAE09EAFA}"/>
    <dgm:cxn modelId="{8436229C-D035-4897-AA27-F05AA29EB42E}" type="presOf" srcId="{D3CA6B5D-EBEC-45CA-85B9-4842397BA6BE}" destId="{9976BED4-6D90-410E-8E56-0106C2523D57}" srcOrd="0" destOrd="2" presId="urn:microsoft.com/office/officeart/2005/8/layout/vList2"/>
    <dgm:cxn modelId="{F61062F7-725C-426D-BA6B-2625DEF140E1}" srcId="{B938292B-D00B-4980-AFE0-FEF247AE42C8}" destId="{0A1764E6-F386-490E-8A03-FB85C6AA3163}" srcOrd="0" destOrd="0" parTransId="{1F67AA83-9F29-4E51-9DBF-1CF0C0547EC1}" sibTransId="{F36288EA-B2E7-43A6-9157-B8C338AA7693}"/>
    <dgm:cxn modelId="{7B7844D4-D1F9-4132-A36F-C8BFEFA4A8F5}" type="presParOf" srcId="{59806C6E-3780-48FD-B74E-162C62F61730}" destId="{4F86C853-6E7C-429D-A863-FAFCE2D2A33A}" srcOrd="0" destOrd="0" presId="urn:microsoft.com/office/officeart/2005/8/layout/vList2"/>
    <dgm:cxn modelId="{87832B76-BCD4-44BF-B41D-FAA2A30918E5}" type="presParOf" srcId="{59806C6E-3780-48FD-B74E-162C62F61730}" destId="{142ED18F-EF62-4396-9B2F-4973AD84A880}" srcOrd="1" destOrd="0" presId="urn:microsoft.com/office/officeart/2005/8/layout/vList2"/>
    <dgm:cxn modelId="{F04A48EA-6A23-43C4-A173-C52FF7A86CC8}" type="presParOf" srcId="{59806C6E-3780-48FD-B74E-162C62F61730}" destId="{1F708C26-3F2F-4201-ABDC-0D2516408075}" srcOrd="2" destOrd="0" presId="urn:microsoft.com/office/officeart/2005/8/layout/vList2"/>
    <dgm:cxn modelId="{F813E3EA-57B8-4FFE-95B2-8773D969F00E}" type="presParOf" srcId="{59806C6E-3780-48FD-B74E-162C62F61730}" destId="{9976BED4-6D90-410E-8E56-0106C2523D57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303EF-AA06-408B-8D01-01CBA22820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7EE41FF-CB5D-4B00-918B-D552C4739A32}">
      <dgm:prSet/>
      <dgm:spPr>
        <a:solidFill>
          <a:srgbClr val="553CC4"/>
        </a:solidFill>
      </dgm:spPr>
      <dgm:t>
        <a:bodyPr/>
        <a:lstStyle/>
        <a:p>
          <a:pPr latinLnBrk="1"/>
          <a:r>
            <a:rPr lang="ko-KR" b="1" i="0" dirty="0"/>
            <a:t>객체지향적 사고와 설계 마스터하기</a:t>
          </a:r>
          <a:endParaRPr lang="ko-KR" dirty="0"/>
        </a:p>
      </dgm:t>
    </dgm:pt>
    <dgm:pt modelId="{E9104270-FB37-49CF-B5E6-FDD7BC865E8A}" type="parTrans" cxnId="{A3E3C07E-4CB6-40CC-80CE-E8BC261ED1B8}">
      <dgm:prSet/>
      <dgm:spPr/>
      <dgm:t>
        <a:bodyPr/>
        <a:lstStyle/>
        <a:p>
          <a:pPr latinLnBrk="1"/>
          <a:endParaRPr lang="ko-KR" altLang="en-US"/>
        </a:p>
      </dgm:t>
    </dgm:pt>
    <dgm:pt modelId="{BA893432-0486-4A39-92DB-1E4152C32A56}" type="sibTrans" cxnId="{A3E3C07E-4CB6-40CC-80CE-E8BC261ED1B8}">
      <dgm:prSet/>
      <dgm:spPr/>
      <dgm:t>
        <a:bodyPr/>
        <a:lstStyle/>
        <a:p>
          <a:pPr latinLnBrk="1"/>
          <a:endParaRPr lang="ko-KR" altLang="en-US"/>
        </a:p>
      </dgm:t>
    </dgm:pt>
    <dgm:pt modelId="{D0BA12DF-1BE6-49BB-81B9-10CF0E17BA2C}">
      <dgm:prSet/>
      <dgm:spPr/>
      <dgm:t>
        <a:bodyPr/>
        <a:lstStyle/>
        <a:p>
          <a:pPr latinLnBrk="1"/>
          <a:r>
            <a:rPr lang="ko-KR" b="0" i="0"/>
            <a:t>객체지향 프로그래밍의 원리와 마이크로서비스 아키텍처와의 연관성 이해</a:t>
          </a:r>
          <a:endParaRPr lang="ko-KR"/>
        </a:p>
      </dgm:t>
    </dgm:pt>
    <dgm:pt modelId="{B8955A4A-0CFB-427B-8749-C441103FEC6F}" type="parTrans" cxnId="{AC441FC5-CAF8-4B2F-9192-C01768FCB116}">
      <dgm:prSet/>
      <dgm:spPr/>
      <dgm:t>
        <a:bodyPr/>
        <a:lstStyle/>
        <a:p>
          <a:pPr latinLnBrk="1"/>
          <a:endParaRPr lang="ko-KR" altLang="en-US"/>
        </a:p>
      </dgm:t>
    </dgm:pt>
    <dgm:pt modelId="{2EDEC475-5A2C-4F95-9229-5FEBCA487DA9}" type="sibTrans" cxnId="{AC441FC5-CAF8-4B2F-9192-C01768FCB116}">
      <dgm:prSet/>
      <dgm:spPr/>
      <dgm:t>
        <a:bodyPr/>
        <a:lstStyle/>
        <a:p>
          <a:pPr latinLnBrk="1"/>
          <a:endParaRPr lang="ko-KR" altLang="en-US"/>
        </a:p>
      </dgm:t>
    </dgm:pt>
    <dgm:pt modelId="{8B5440E2-D707-4EB1-BE4F-27B16023EB81}">
      <dgm:prSet/>
      <dgm:spPr/>
      <dgm:t>
        <a:bodyPr/>
        <a:lstStyle/>
        <a:p>
          <a:pPr latinLnBrk="1"/>
          <a:r>
            <a:rPr lang="ko-KR" b="0" i="0"/>
            <a:t>다양한 디자인 패턴을 통한 효율적인 소프트웨어 설계 방법 학습</a:t>
          </a:r>
          <a:endParaRPr lang="ko-KR"/>
        </a:p>
      </dgm:t>
    </dgm:pt>
    <dgm:pt modelId="{250DF472-66B0-4A2E-8EE4-9B951BD071AA}" type="parTrans" cxnId="{3C1ABA93-84ED-402A-90D8-70A635AE479A}">
      <dgm:prSet/>
      <dgm:spPr/>
      <dgm:t>
        <a:bodyPr/>
        <a:lstStyle/>
        <a:p>
          <a:pPr latinLnBrk="1"/>
          <a:endParaRPr lang="ko-KR" altLang="en-US"/>
        </a:p>
      </dgm:t>
    </dgm:pt>
    <dgm:pt modelId="{F42AEA57-B2F3-460F-A503-7F1C515F2F26}" type="sibTrans" cxnId="{3C1ABA93-84ED-402A-90D8-70A635AE479A}">
      <dgm:prSet/>
      <dgm:spPr/>
      <dgm:t>
        <a:bodyPr/>
        <a:lstStyle/>
        <a:p>
          <a:pPr latinLnBrk="1"/>
          <a:endParaRPr lang="ko-KR" altLang="en-US"/>
        </a:p>
      </dgm:t>
    </dgm:pt>
    <dgm:pt modelId="{1AFB65A7-0CBA-4FA1-B710-173E7A74E314}">
      <dgm:prSet/>
      <dgm:spPr/>
      <dgm:t>
        <a:bodyPr/>
        <a:lstStyle/>
        <a:p>
          <a:pPr latinLnBrk="1"/>
          <a:r>
            <a:rPr lang="en-US" b="0" i="0"/>
            <a:t>UML</a:t>
          </a:r>
          <a:r>
            <a:rPr lang="ko-KR" b="0" i="0"/>
            <a:t>을 사용한 시스템 설계 문서화</a:t>
          </a:r>
          <a:endParaRPr lang="ko-KR"/>
        </a:p>
      </dgm:t>
    </dgm:pt>
    <dgm:pt modelId="{CE63639F-9FC8-4313-AAA1-22D33B27D861}" type="parTrans" cxnId="{53904EB7-6605-4368-ABDF-7A6B8C601010}">
      <dgm:prSet/>
      <dgm:spPr/>
      <dgm:t>
        <a:bodyPr/>
        <a:lstStyle/>
        <a:p>
          <a:pPr latinLnBrk="1"/>
          <a:endParaRPr lang="ko-KR" altLang="en-US"/>
        </a:p>
      </dgm:t>
    </dgm:pt>
    <dgm:pt modelId="{183411A1-B837-440A-8862-B77249129872}" type="sibTrans" cxnId="{53904EB7-6605-4368-ABDF-7A6B8C601010}">
      <dgm:prSet/>
      <dgm:spPr/>
      <dgm:t>
        <a:bodyPr/>
        <a:lstStyle/>
        <a:p>
          <a:pPr latinLnBrk="1"/>
          <a:endParaRPr lang="ko-KR" altLang="en-US"/>
        </a:p>
      </dgm:t>
    </dgm:pt>
    <dgm:pt modelId="{D2830374-8F86-4316-A027-31BA20E20793}">
      <dgm:prSet/>
      <dgm:spPr>
        <a:solidFill>
          <a:srgbClr val="553CC4"/>
        </a:solidFill>
      </dgm:spPr>
      <dgm:t>
        <a:bodyPr/>
        <a:lstStyle/>
        <a:p>
          <a:pPr latinLnBrk="1"/>
          <a:r>
            <a:rPr lang="ko-KR" b="1" i="0"/>
            <a:t>스프링 기반의 마이크로서비스 구축 및 관리</a:t>
          </a:r>
          <a:endParaRPr lang="ko-KR"/>
        </a:p>
      </dgm:t>
    </dgm:pt>
    <dgm:pt modelId="{A2516B42-E5AF-43F0-8E6F-96DBA8877791}" type="parTrans" cxnId="{574514F0-193E-4104-9340-7F793C39D78E}">
      <dgm:prSet/>
      <dgm:spPr/>
      <dgm:t>
        <a:bodyPr/>
        <a:lstStyle/>
        <a:p>
          <a:pPr latinLnBrk="1"/>
          <a:endParaRPr lang="ko-KR" altLang="en-US"/>
        </a:p>
      </dgm:t>
    </dgm:pt>
    <dgm:pt modelId="{0691CBE9-6AC8-493E-9F72-0C0D3066DAD5}" type="sibTrans" cxnId="{574514F0-193E-4104-9340-7F793C39D78E}">
      <dgm:prSet/>
      <dgm:spPr/>
      <dgm:t>
        <a:bodyPr/>
        <a:lstStyle/>
        <a:p>
          <a:pPr latinLnBrk="1"/>
          <a:endParaRPr lang="ko-KR" altLang="en-US"/>
        </a:p>
      </dgm:t>
    </dgm:pt>
    <dgm:pt modelId="{76511DF6-9C9E-48AC-8A29-AA0863840471}">
      <dgm:prSet/>
      <dgm:spPr/>
      <dgm:t>
        <a:bodyPr/>
        <a:lstStyle/>
        <a:p>
          <a:pPr latinLnBrk="1"/>
          <a:r>
            <a:rPr lang="ko-KR" b="0" i="0"/>
            <a:t>스프링 부트와 스프링 기반의 </a:t>
          </a:r>
          <a:r>
            <a:rPr lang="en-US" b="0" i="0"/>
            <a:t>RESTful API </a:t>
          </a:r>
          <a:r>
            <a:rPr lang="ko-KR" b="0" i="0"/>
            <a:t>개발 및 배포 방법 습득</a:t>
          </a:r>
          <a:endParaRPr lang="ko-KR"/>
        </a:p>
      </dgm:t>
    </dgm:pt>
    <dgm:pt modelId="{C2C754CC-58A6-4324-819D-FA22B0BFFB91}" type="parTrans" cxnId="{21F771CE-6A62-4230-B1B5-562C903C7758}">
      <dgm:prSet/>
      <dgm:spPr/>
      <dgm:t>
        <a:bodyPr/>
        <a:lstStyle/>
        <a:p>
          <a:pPr latinLnBrk="1"/>
          <a:endParaRPr lang="ko-KR" altLang="en-US"/>
        </a:p>
      </dgm:t>
    </dgm:pt>
    <dgm:pt modelId="{15C413DB-A937-499D-95F9-A33C7CBF2F70}" type="sibTrans" cxnId="{21F771CE-6A62-4230-B1B5-562C903C7758}">
      <dgm:prSet/>
      <dgm:spPr/>
      <dgm:t>
        <a:bodyPr/>
        <a:lstStyle/>
        <a:p>
          <a:pPr latinLnBrk="1"/>
          <a:endParaRPr lang="ko-KR" altLang="en-US"/>
        </a:p>
      </dgm:t>
    </dgm:pt>
    <dgm:pt modelId="{221DDAD3-750A-4065-8A0B-C2D1AB91FBB5}">
      <dgm:prSet/>
      <dgm:spPr/>
      <dgm:t>
        <a:bodyPr/>
        <a:lstStyle/>
        <a:p>
          <a:pPr latinLnBrk="1"/>
          <a:r>
            <a:rPr lang="ko-KR" b="0" i="0"/>
            <a:t>도메인 주도 설계</a:t>
          </a:r>
          <a:r>
            <a:rPr lang="en-US" b="0" i="0"/>
            <a:t>(DDD)</a:t>
          </a:r>
          <a:r>
            <a:rPr lang="ko-KR" b="0" i="0"/>
            <a:t>와 </a:t>
          </a:r>
          <a:r>
            <a:rPr lang="en-US" b="0" i="0"/>
            <a:t>JPA</a:t>
          </a:r>
          <a:r>
            <a:rPr lang="ko-KR" b="0" i="0"/>
            <a:t>를 활용한 데이터베이스 통합 방법 이해</a:t>
          </a:r>
          <a:endParaRPr lang="ko-KR"/>
        </a:p>
      </dgm:t>
    </dgm:pt>
    <dgm:pt modelId="{ECE32681-0A38-49C9-9875-1D80B22D5213}" type="parTrans" cxnId="{4C27E692-F276-4372-AE61-82C95D948B90}">
      <dgm:prSet/>
      <dgm:spPr/>
      <dgm:t>
        <a:bodyPr/>
        <a:lstStyle/>
        <a:p>
          <a:pPr latinLnBrk="1"/>
          <a:endParaRPr lang="ko-KR" altLang="en-US"/>
        </a:p>
      </dgm:t>
    </dgm:pt>
    <dgm:pt modelId="{D79960C0-7AC9-46A4-A9B7-BDB2CD261B15}" type="sibTrans" cxnId="{4C27E692-F276-4372-AE61-82C95D948B90}">
      <dgm:prSet/>
      <dgm:spPr/>
      <dgm:t>
        <a:bodyPr/>
        <a:lstStyle/>
        <a:p>
          <a:pPr latinLnBrk="1"/>
          <a:endParaRPr lang="ko-KR" altLang="en-US"/>
        </a:p>
      </dgm:t>
    </dgm:pt>
    <dgm:pt modelId="{8C0B4429-37BF-40BC-ACB4-51887B441A82}">
      <dgm:prSet/>
      <dgm:spPr/>
      <dgm:t>
        <a:bodyPr/>
        <a:lstStyle/>
        <a:p>
          <a:pPr latinLnBrk="1"/>
          <a:r>
            <a:rPr lang="ko-KR" b="0" i="0"/>
            <a:t>테스트 주도 개발</a:t>
          </a:r>
          <a:r>
            <a:rPr lang="en-US" b="0" i="0"/>
            <a:t>(TDD)</a:t>
          </a:r>
          <a:r>
            <a:rPr lang="ko-KR" b="0" i="0"/>
            <a:t>을 위한 웹 서버 테스트 방법과 </a:t>
          </a:r>
          <a:r>
            <a:rPr lang="en-US" b="0" i="0"/>
            <a:t>Swagger</a:t>
          </a:r>
          <a:r>
            <a:rPr lang="ko-KR" b="0" i="0"/>
            <a:t>를 사용한 </a:t>
          </a:r>
          <a:r>
            <a:rPr lang="en-US" b="0" i="0"/>
            <a:t>API </a:t>
          </a:r>
          <a:r>
            <a:rPr lang="ko-KR" b="0" i="0"/>
            <a:t>문서화</a:t>
          </a:r>
          <a:endParaRPr lang="ko-KR"/>
        </a:p>
      </dgm:t>
    </dgm:pt>
    <dgm:pt modelId="{55342FFF-1CBF-495B-8F9D-DD04D15DB28E}" type="parTrans" cxnId="{68C84D03-2A87-4254-B964-25A48CDBE52E}">
      <dgm:prSet/>
      <dgm:spPr/>
      <dgm:t>
        <a:bodyPr/>
        <a:lstStyle/>
        <a:p>
          <a:pPr latinLnBrk="1"/>
          <a:endParaRPr lang="ko-KR" altLang="en-US"/>
        </a:p>
      </dgm:t>
    </dgm:pt>
    <dgm:pt modelId="{BAC9B8EB-78F0-46C3-BC49-E509099F86A9}" type="sibTrans" cxnId="{68C84D03-2A87-4254-B964-25A48CDBE52E}">
      <dgm:prSet/>
      <dgm:spPr/>
      <dgm:t>
        <a:bodyPr/>
        <a:lstStyle/>
        <a:p>
          <a:pPr latinLnBrk="1"/>
          <a:endParaRPr lang="ko-KR" altLang="en-US"/>
        </a:p>
      </dgm:t>
    </dgm:pt>
    <dgm:pt modelId="{14E8EFCF-D142-44BF-BD06-FEF8E6819DE7}">
      <dgm:prSet/>
      <dgm:spPr>
        <a:solidFill>
          <a:srgbClr val="553CC4"/>
        </a:solidFill>
      </dgm:spPr>
      <dgm:t>
        <a:bodyPr/>
        <a:lstStyle/>
        <a:p>
          <a:pPr latinLnBrk="1"/>
          <a:r>
            <a:rPr lang="ko-KR" b="1" i="0"/>
            <a:t>모던 웹 애플리케이션 개발</a:t>
          </a:r>
          <a:endParaRPr lang="ko-KR"/>
        </a:p>
      </dgm:t>
    </dgm:pt>
    <dgm:pt modelId="{C478404F-0AEC-4038-9496-7BF65C0B6EB0}" type="parTrans" cxnId="{EE26CF7F-A398-45A3-A7A5-B290CF949C5A}">
      <dgm:prSet/>
      <dgm:spPr/>
      <dgm:t>
        <a:bodyPr/>
        <a:lstStyle/>
        <a:p>
          <a:pPr latinLnBrk="1"/>
          <a:endParaRPr lang="ko-KR" altLang="en-US"/>
        </a:p>
      </dgm:t>
    </dgm:pt>
    <dgm:pt modelId="{9BCE2996-84FD-40EA-B446-F1B0E510597A}" type="sibTrans" cxnId="{EE26CF7F-A398-45A3-A7A5-B290CF949C5A}">
      <dgm:prSet/>
      <dgm:spPr/>
      <dgm:t>
        <a:bodyPr/>
        <a:lstStyle/>
        <a:p>
          <a:pPr latinLnBrk="1"/>
          <a:endParaRPr lang="ko-KR" altLang="en-US"/>
        </a:p>
      </dgm:t>
    </dgm:pt>
    <dgm:pt modelId="{31E1F21C-BD90-4115-9B47-421E7557C3E3}">
      <dgm:prSet/>
      <dgm:spPr/>
      <dgm:t>
        <a:bodyPr/>
        <a:lstStyle/>
        <a:p>
          <a:pPr latinLnBrk="1"/>
          <a:r>
            <a:rPr lang="en-US" b="0" i="0"/>
            <a:t>HTML, CSS, JavaScript</a:t>
          </a:r>
          <a:r>
            <a:rPr lang="ko-KR" b="0" i="0"/>
            <a:t>를 이용한 웹 기초와 프론트엔드 개발 스킬 습득</a:t>
          </a:r>
          <a:endParaRPr lang="ko-KR"/>
        </a:p>
      </dgm:t>
    </dgm:pt>
    <dgm:pt modelId="{DEE84F64-DB90-4FBA-A1D8-B887427C2054}" type="parTrans" cxnId="{07897DB6-A0CA-4399-B15B-E72726CBE5CF}">
      <dgm:prSet/>
      <dgm:spPr/>
      <dgm:t>
        <a:bodyPr/>
        <a:lstStyle/>
        <a:p>
          <a:pPr latinLnBrk="1"/>
          <a:endParaRPr lang="ko-KR" altLang="en-US"/>
        </a:p>
      </dgm:t>
    </dgm:pt>
    <dgm:pt modelId="{2A0EBAFA-B1E9-44FB-9DE1-F827B8278D53}" type="sibTrans" cxnId="{07897DB6-A0CA-4399-B15B-E72726CBE5CF}">
      <dgm:prSet/>
      <dgm:spPr/>
      <dgm:t>
        <a:bodyPr/>
        <a:lstStyle/>
        <a:p>
          <a:pPr latinLnBrk="1"/>
          <a:endParaRPr lang="ko-KR" altLang="en-US"/>
        </a:p>
      </dgm:t>
    </dgm:pt>
    <dgm:pt modelId="{7C6DB5A7-D4D0-4DB1-B1CA-EDB24F54DE63}">
      <dgm:prSet/>
      <dgm:spPr/>
      <dgm:t>
        <a:bodyPr/>
        <a:lstStyle/>
        <a:p>
          <a:pPr latinLnBrk="1"/>
          <a:r>
            <a:rPr lang="en-US" b="0" i="0"/>
            <a:t>React.js</a:t>
          </a:r>
          <a:r>
            <a:rPr lang="ko-KR" b="0" i="0"/>
            <a:t>와 </a:t>
          </a:r>
          <a:r>
            <a:rPr lang="en-US" b="0" i="0"/>
            <a:t>MUI</a:t>
          </a:r>
          <a:r>
            <a:rPr lang="ko-KR" b="0" i="0"/>
            <a:t>를 활용한 동적이고 반응형 웹 애플리케이션 구축</a:t>
          </a:r>
          <a:endParaRPr lang="ko-KR"/>
        </a:p>
      </dgm:t>
    </dgm:pt>
    <dgm:pt modelId="{AEFC5DF5-74E9-4A0F-AA77-7DB97AF50419}" type="parTrans" cxnId="{A80CA949-4E0D-43F4-831C-D3D7C0CCA4A3}">
      <dgm:prSet/>
      <dgm:spPr/>
      <dgm:t>
        <a:bodyPr/>
        <a:lstStyle/>
        <a:p>
          <a:pPr latinLnBrk="1"/>
          <a:endParaRPr lang="ko-KR" altLang="en-US"/>
        </a:p>
      </dgm:t>
    </dgm:pt>
    <dgm:pt modelId="{AE5A6E67-EA85-48B7-B1B6-1A6552EA7CFC}" type="sibTrans" cxnId="{A80CA949-4E0D-43F4-831C-D3D7C0CCA4A3}">
      <dgm:prSet/>
      <dgm:spPr/>
      <dgm:t>
        <a:bodyPr/>
        <a:lstStyle/>
        <a:p>
          <a:pPr latinLnBrk="1"/>
          <a:endParaRPr lang="ko-KR" altLang="en-US"/>
        </a:p>
      </dgm:t>
    </dgm:pt>
    <dgm:pt modelId="{E292CE2E-8B02-4139-B8EF-0F7558812625}">
      <dgm:prSet/>
      <dgm:spPr/>
      <dgm:t>
        <a:bodyPr/>
        <a:lstStyle/>
        <a:p>
          <a:pPr latinLnBrk="1"/>
          <a:r>
            <a:rPr lang="ko-KR" b="0" i="0"/>
            <a:t>가상머신을 활용한 개발 환경 구성과 미니 프로젝트를 통한 종합적인 실습 및 응용</a:t>
          </a:r>
          <a:endParaRPr lang="ko-KR"/>
        </a:p>
      </dgm:t>
    </dgm:pt>
    <dgm:pt modelId="{A3E4BB89-9AF9-40FE-A99E-52CD0577C56F}" type="parTrans" cxnId="{41DDDDCD-8B6D-4CB0-9C2A-5B479A28A8FD}">
      <dgm:prSet/>
      <dgm:spPr/>
      <dgm:t>
        <a:bodyPr/>
        <a:lstStyle/>
        <a:p>
          <a:pPr latinLnBrk="1"/>
          <a:endParaRPr lang="ko-KR" altLang="en-US"/>
        </a:p>
      </dgm:t>
    </dgm:pt>
    <dgm:pt modelId="{10CF54E8-C0B5-44F2-8128-7844EAF16DD9}" type="sibTrans" cxnId="{41DDDDCD-8B6D-4CB0-9C2A-5B479A28A8FD}">
      <dgm:prSet/>
      <dgm:spPr/>
      <dgm:t>
        <a:bodyPr/>
        <a:lstStyle/>
        <a:p>
          <a:pPr latinLnBrk="1"/>
          <a:endParaRPr lang="ko-KR" altLang="en-US"/>
        </a:p>
      </dgm:t>
    </dgm:pt>
    <dgm:pt modelId="{AD65F7A7-61FA-488E-B3AB-50F12679E7E3}" type="pres">
      <dgm:prSet presAssocID="{D0F303EF-AA06-408B-8D01-01CBA22820ED}" presName="linear" presStyleCnt="0">
        <dgm:presLayoutVars>
          <dgm:animLvl val="lvl"/>
          <dgm:resizeHandles val="exact"/>
        </dgm:presLayoutVars>
      </dgm:prSet>
      <dgm:spPr/>
    </dgm:pt>
    <dgm:pt modelId="{94B7AC6B-1030-4E73-9B32-539A23AD6B1A}" type="pres">
      <dgm:prSet presAssocID="{B7EE41FF-CB5D-4B00-918B-D552C4739A3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D61C48-43AE-4656-8B19-F0E9814FB6B0}" type="pres">
      <dgm:prSet presAssocID="{B7EE41FF-CB5D-4B00-918B-D552C4739A32}" presName="childText" presStyleLbl="revTx" presStyleIdx="0" presStyleCnt="3">
        <dgm:presLayoutVars>
          <dgm:bulletEnabled val="1"/>
        </dgm:presLayoutVars>
      </dgm:prSet>
      <dgm:spPr/>
    </dgm:pt>
    <dgm:pt modelId="{26352ECC-3EB0-45E4-B077-1C3E10BCF622}" type="pres">
      <dgm:prSet presAssocID="{D2830374-8F86-4316-A027-31BA20E2079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C91AFDF-B6B8-4485-A44C-8A30904176DF}" type="pres">
      <dgm:prSet presAssocID="{D2830374-8F86-4316-A027-31BA20E20793}" presName="childText" presStyleLbl="revTx" presStyleIdx="1" presStyleCnt="3">
        <dgm:presLayoutVars>
          <dgm:bulletEnabled val="1"/>
        </dgm:presLayoutVars>
      </dgm:prSet>
      <dgm:spPr/>
    </dgm:pt>
    <dgm:pt modelId="{9F04D55E-DC44-4AC5-B3AD-301299A8DF7D}" type="pres">
      <dgm:prSet presAssocID="{14E8EFCF-D142-44BF-BD06-FEF8E6819DE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CBA2CF4-07C9-4F8F-9D27-E20EC8C0AB6B}" type="pres">
      <dgm:prSet presAssocID="{14E8EFCF-D142-44BF-BD06-FEF8E6819DE7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8C84D03-2A87-4254-B964-25A48CDBE52E}" srcId="{D2830374-8F86-4316-A027-31BA20E20793}" destId="{8C0B4429-37BF-40BC-ACB4-51887B441A82}" srcOrd="2" destOrd="0" parTransId="{55342FFF-1CBF-495B-8F9D-DD04D15DB28E}" sibTransId="{BAC9B8EB-78F0-46C3-BC49-E509099F86A9}"/>
    <dgm:cxn modelId="{25A36A13-B4DC-495B-86C5-AF3C53C11F09}" type="presOf" srcId="{D2830374-8F86-4316-A027-31BA20E20793}" destId="{26352ECC-3EB0-45E4-B077-1C3E10BCF622}" srcOrd="0" destOrd="0" presId="urn:microsoft.com/office/officeart/2005/8/layout/vList2"/>
    <dgm:cxn modelId="{6DD82D14-B37A-493B-9C47-FEFAE5EB3BA5}" type="presOf" srcId="{B7EE41FF-CB5D-4B00-918B-D552C4739A32}" destId="{94B7AC6B-1030-4E73-9B32-539A23AD6B1A}" srcOrd="0" destOrd="0" presId="urn:microsoft.com/office/officeart/2005/8/layout/vList2"/>
    <dgm:cxn modelId="{19EFAD21-7141-444C-934F-A388DC364AA9}" type="presOf" srcId="{D0BA12DF-1BE6-49BB-81B9-10CF0E17BA2C}" destId="{2FD61C48-43AE-4656-8B19-F0E9814FB6B0}" srcOrd="0" destOrd="0" presId="urn:microsoft.com/office/officeart/2005/8/layout/vList2"/>
    <dgm:cxn modelId="{C7AD3129-9800-4330-8BF4-9AC0DF104CC2}" type="presOf" srcId="{7C6DB5A7-D4D0-4DB1-B1CA-EDB24F54DE63}" destId="{1CBA2CF4-07C9-4F8F-9D27-E20EC8C0AB6B}" srcOrd="0" destOrd="1" presId="urn:microsoft.com/office/officeart/2005/8/layout/vList2"/>
    <dgm:cxn modelId="{1438A869-1CE5-4A8B-97E3-2BE0CF80D7E5}" type="presOf" srcId="{1AFB65A7-0CBA-4FA1-B710-173E7A74E314}" destId="{2FD61C48-43AE-4656-8B19-F0E9814FB6B0}" srcOrd="0" destOrd="2" presId="urn:microsoft.com/office/officeart/2005/8/layout/vList2"/>
    <dgm:cxn modelId="{A80CA949-4E0D-43F4-831C-D3D7C0CCA4A3}" srcId="{14E8EFCF-D142-44BF-BD06-FEF8E6819DE7}" destId="{7C6DB5A7-D4D0-4DB1-B1CA-EDB24F54DE63}" srcOrd="1" destOrd="0" parTransId="{AEFC5DF5-74E9-4A0F-AA77-7DB97AF50419}" sibTransId="{AE5A6E67-EA85-48B7-B1B6-1A6552EA7CFC}"/>
    <dgm:cxn modelId="{EBCB3D50-EC1B-4148-BA03-13F62A7BBE9B}" type="presOf" srcId="{8B5440E2-D707-4EB1-BE4F-27B16023EB81}" destId="{2FD61C48-43AE-4656-8B19-F0E9814FB6B0}" srcOrd="0" destOrd="1" presId="urn:microsoft.com/office/officeart/2005/8/layout/vList2"/>
    <dgm:cxn modelId="{A3E3C07E-4CB6-40CC-80CE-E8BC261ED1B8}" srcId="{D0F303EF-AA06-408B-8D01-01CBA22820ED}" destId="{B7EE41FF-CB5D-4B00-918B-D552C4739A32}" srcOrd="0" destOrd="0" parTransId="{E9104270-FB37-49CF-B5E6-FDD7BC865E8A}" sibTransId="{BA893432-0486-4A39-92DB-1E4152C32A56}"/>
    <dgm:cxn modelId="{A8A0B07F-54D0-44B0-81D6-2F401FB66522}" type="presOf" srcId="{76511DF6-9C9E-48AC-8A29-AA0863840471}" destId="{2C91AFDF-B6B8-4485-A44C-8A30904176DF}" srcOrd="0" destOrd="0" presId="urn:microsoft.com/office/officeart/2005/8/layout/vList2"/>
    <dgm:cxn modelId="{EE26CF7F-A398-45A3-A7A5-B290CF949C5A}" srcId="{D0F303EF-AA06-408B-8D01-01CBA22820ED}" destId="{14E8EFCF-D142-44BF-BD06-FEF8E6819DE7}" srcOrd="2" destOrd="0" parTransId="{C478404F-0AEC-4038-9496-7BF65C0B6EB0}" sibTransId="{9BCE2996-84FD-40EA-B446-F1B0E510597A}"/>
    <dgm:cxn modelId="{4C27E692-F276-4372-AE61-82C95D948B90}" srcId="{D2830374-8F86-4316-A027-31BA20E20793}" destId="{221DDAD3-750A-4065-8A0B-C2D1AB91FBB5}" srcOrd="1" destOrd="0" parTransId="{ECE32681-0A38-49C9-9875-1D80B22D5213}" sibTransId="{D79960C0-7AC9-46A4-A9B7-BDB2CD261B15}"/>
    <dgm:cxn modelId="{3C1ABA93-84ED-402A-90D8-70A635AE479A}" srcId="{B7EE41FF-CB5D-4B00-918B-D552C4739A32}" destId="{8B5440E2-D707-4EB1-BE4F-27B16023EB81}" srcOrd="1" destOrd="0" parTransId="{250DF472-66B0-4A2E-8EE4-9B951BD071AA}" sibTransId="{F42AEA57-B2F3-460F-A503-7F1C515F2F26}"/>
    <dgm:cxn modelId="{BE45FAA6-7D16-4798-AD72-4942DC606516}" type="presOf" srcId="{31E1F21C-BD90-4115-9B47-421E7557C3E3}" destId="{1CBA2CF4-07C9-4F8F-9D27-E20EC8C0AB6B}" srcOrd="0" destOrd="0" presId="urn:microsoft.com/office/officeart/2005/8/layout/vList2"/>
    <dgm:cxn modelId="{07897DB6-A0CA-4399-B15B-E72726CBE5CF}" srcId="{14E8EFCF-D142-44BF-BD06-FEF8E6819DE7}" destId="{31E1F21C-BD90-4115-9B47-421E7557C3E3}" srcOrd="0" destOrd="0" parTransId="{DEE84F64-DB90-4FBA-A1D8-B887427C2054}" sibTransId="{2A0EBAFA-B1E9-44FB-9DE1-F827B8278D53}"/>
    <dgm:cxn modelId="{53904EB7-6605-4368-ABDF-7A6B8C601010}" srcId="{B7EE41FF-CB5D-4B00-918B-D552C4739A32}" destId="{1AFB65A7-0CBA-4FA1-B710-173E7A74E314}" srcOrd="2" destOrd="0" parTransId="{CE63639F-9FC8-4313-AAA1-22D33B27D861}" sibTransId="{183411A1-B837-440A-8862-B77249129872}"/>
    <dgm:cxn modelId="{5104F7BD-AC1D-4B5A-8D85-1DC15FF1566C}" type="presOf" srcId="{8C0B4429-37BF-40BC-ACB4-51887B441A82}" destId="{2C91AFDF-B6B8-4485-A44C-8A30904176DF}" srcOrd="0" destOrd="2" presId="urn:microsoft.com/office/officeart/2005/8/layout/vList2"/>
    <dgm:cxn modelId="{AC441FC5-CAF8-4B2F-9192-C01768FCB116}" srcId="{B7EE41FF-CB5D-4B00-918B-D552C4739A32}" destId="{D0BA12DF-1BE6-49BB-81B9-10CF0E17BA2C}" srcOrd="0" destOrd="0" parTransId="{B8955A4A-0CFB-427B-8749-C441103FEC6F}" sibTransId="{2EDEC475-5A2C-4F95-9229-5FEBCA487DA9}"/>
    <dgm:cxn modelId="{44346EC5-FCB1-4A98-A4E5-7D9E0DEAC6B2}" type="presOf" srcId="{E292CE2E-8B02-4139-B8EF-0F7558812625}" destId="{1CBA2CF4-07C9-4F8F-9D27-E20EC8C0AB6B}" srcOrd="0" destOrd="2" presId="urn:microsoft.com/office/officeart/2005/8/layout/vList2"/>
    <dgm:cxn modelId="{27FC21CD-DC19-4F19-8865-4C3F144EF512}" type="presOf" srcId="{D0F303EF-AA06-408B-8D01-01CBA22820ED}" destId="{AD65F7A7-61FA-488E-B3AB-50F12679E7E3}" srcOrd="0" destOrd="0" presId="urn:microsoft.com/office/officeart/2005/8/layout/vList2"/>
    <dgm:cxn modelId="{41DDDDCD-8B6D-4CB0-9C2A-5B479A28A8FD}" srcId="{14E8EFCF-D142-44BF-BD06-FEF8E6819DE7}" destId="{E292CE2E-8B02-4139-B8EF-0F7558812625}" srcOrd="2" destOrd="0" parTransId="{A3E4BB89-9AF9-40FE-A99E-52CD0577C56F}" sibTransId="{10CF54E8-C0B5-44F2-8128-7844EAF16DD9}"/>
    <dgm:cxn modelId="{21F771CE-6A62-4230-B1B5-562C903C7758}" srcId="{D2830374-8F86-4316-A027-31BA20E20793}" destId="{76511DF6-9C9E-48AC-8A29-AA0863840471}" srcOrd="0" destOrd="0" parTransId="{C2C754CC-58A6-4324-819D-FA22B0BFFB91}" sibTransId="{15C413DB-A937-499D-95F9-A33C7CBF2F70}"/>
    <dgm:cxn modelId="{574514F0-193E-4104-9340-7F793C39D78E}" srcId="{D0F303EF-AA06-408B-8D01-01CBA22820ED}" destId="{D2830374-8F86-4316-A027-31BA20E20793}" srcOrd="1" destOrd="0" parTransId="{A2516B42-E5AF-43F0-8E6F-96DBA8877791}" sibTransId="{0691CBE9-6AC8-493E-9F72-0C0D3066DAD5}"/>
    <dgm:cxn modelId="{79A77AF1-D051-49D6-B549-82DFDCF25081}" type="presOf" srcId="{221DDAD3-750A-4065-8A0B-C2D1AB91FBB5}" destId="{2C91AFDF-B6B8-4485-A44C-8A30904176DF}" srcOrd="0" destOrd="1" presId="urn:microsoft.com/office/officeart/2005/8/layout/vList2"/>
    <dgm:cxn modelId="{D94032FA-B4FF-4EEB-9079-878FA26FAC85}" type="presOf" srcId="{14E8EFCF-D142-44BF-BD06-FEF8E6819DE7}" destId="{9F04D55E-DC44-4AC5-B3AD-301299A8DF7D}" srcOrd="0" destOrd="0" presId="urn:microsoft.com/office/officeart/2005/8/layout/vList2"/>
    <dgm:cxn modelId="{89DFA74C-CBF2-4F35-980B-90C270793370}" type="presParOf" srcId="{AD65F7A7-61FA-488E-B3AB-50F12679E7E3}" destId="{94B7AC6B-1030-4E73-9B32-539A23AD6B1A}" srcOrd="0" destOrd="0" presId="urn:microsoft.com/office/officeart/2005/8/layout/vList2"/>
    <dgm:cxn modelId="{BD8300A4-7E90-4532-82A3-26CC236FC26E}" type="presParOf" srcId="{AD65F7A7-61FA-488E-B3AB-50F12679E7E3}" destId="{2FD61C48-43AE-4656-8B19-F0E9814FB6B0}" srcOrd="1" destOrd="0" presId="urn:microsoft.com/office/officeart/2005/8/layout/vList2"/>
    <dgm:cxn modelId="{A53B2F79-9DF1-483D-BB04-8E001A1A8105}" type="presParOf" srcId="{AD65F7A7-61FA-488E-B3AB-50F12679E7E3}" destId="{26352ECC-3EB0-45E4-B077-1C3E10BCF622}" srcOrd="2" destOrd="0" presId="urn:microsoft.com/office/officeart/2005/8/layout/vList2"/>
    <dgm:cxn modelId="{F8011056-86CA-4D88-B3F5-9300DBC66EAA}" type="presParOf" srcId="{AD65F7A7-61FA-488E-B3AB-50F12679E7E3}" destId="{2C91AFDF-B6B8-4485-A44C-8A30904176DF}" srcOrd="3" destOrd="0" presId="urn:microsoft.com/office/officeart/2005/8/layout/vList2"/>
    <dgm:cxn modelId="{B8F0D1F1-86B9-4F27-A1C2-2E61626B677D}" type="presParOf" srcId="{AD65F7A7-61FA-488E-B3AB-50F12679E7E3}" destId="{9F04D55E-DC44-4AC5-B3AD-301299A8DF7D}" srcOrd="4" destOrd="0" presId="urn:microsoft.com/office/officeart/2005/8/layout/vList2"/>
    <dgm:cxn modelId="{846C7A9D-CD12-4123-AAD1-921CB7E9F4C2}" type="presParOf" srcId="{AD65F7A7-61FA-488E-B3AB-50F12679E7E3}" destId="{1CBA2CF4-07C9-4F8F-9D27-E20EC8C0AB6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F303EF-AA06-408B-8D01-01CBA22820E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B7EE41FF-CB5D-4B00-918B-D552C4739A32}">
      <dgm:prSet/>
      <dgm:spPr>
        <a:solidFill>
          <a:srgbClr val="553CC4"/>
        </a:solidFill>
      </dgm:spPr>
      <dgm:t>
        <a:bodyPr/>
        <a:lstStyle/>
        <a:p>
          <a:pPr latinLnBrk="1"/>
          <a:r>
            <a:rPr lang="ko-KR" altLang="en-US" b="1" i="0" dirty="0" err="1"/>
            <a:t>마이크로서비스</a:t>
          </a:r>
          <a:r>
            <a:rPr lang="ko-KR" altLang="en-US" b="1" i="0" dirty="0"/>
            <a:t> 개념 이해 및 설계</a:t>
          </a:r>
          <a:endParaRPr lang="ko-KR" dirty="0"/>
        </a:p>
      </dgm:t>
    </dgm:pt>
    <dgm:pt modelId="{E9104270-FB37-49CF-B5E6-FDD7BC865E8A}" type="parTrans" cxnId="{A3E3C07E-4CB6-40CC-80CE-E8BC261ED1B8}">
      <dgm:prSet/>
      <dgm:spPr/>
      <dgm:t>
        <a:bodyPr/>
        <a:lstStyle/>
        <a:p>
          <a:pPr latinLnBrk="1"/>
          <a:endParaRPr lang="ko-KR" altLang="en-US"/>
        </a:p>
      </dgm:t>
    </dgm:pt>
    <dgm:pt modelId="{BA893432-0486-4A39-92DB-1E4152C32A56}" type="sibTrans" cxnId="{A3E3C07E-4CB6-40CC-80CE-E8BC261ED1B8}">
      <dgm:prSet/>
      <dgm:spPr/>
      <dgm:t>
        <a:bodyPr/>
        <a:lstStyle/>
        <a:p>
          <a:pPr latinLnBrk="1"/>
          <a:endParaRPr lang="ko-KR" altLang="en-US"/>
        </a:p>
      </dgm:t>
    </dgm:pt>
    <dgm:pt modelId="{48802FB7-635B-491D-B89E-45F3C16E6E3B}">
      <dgm:prSet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altLang="en-US" b="0" i="0"/>
            <a:t>모노리식 서비스와 마이크로서비스 비교 분석</a:t>
          </a:r>
        </a:p>
      </dgm:t>
    </dgm:pt>
    <dgm:pt modelId="{4421841A-CB4B-486D-8B6F-F926C98784A9}" type="parTrans" cxnId="{50C63A4A-CA3F-4137-86BB-ED4EC8170221}">
      <dgm:prSet/>
      <dgm:spPr/>
      <dgm:t>
        <a:bodyPr/>
        <a:lstStyle/>
        <a:p>
          <a:pPr latinLnBrk="1"/>
          <a:endParaRPr lang="ko-KR" altLang="en-US"/>
        </a:p>
      </dgm:t>
    </dgm:pt>
    <dgm:pt modelId="{538897EB-7954-4C3C-A15D-C7E86F494D86}" type="sibTrans" cxnId="{50C63A4A-CA3F-4137-86BB-ED4EC8170221}">
      <dgm:prSet/>
      <dgm:spPr/>
      <dgm:t>
        <a:bodyPr/>
        <a:lstStyle/>
        <a:p>
          <a:pPr latinLnBrk="1"/>
          <a:endParaRPr lang="ko-KR" altLang="en-US"/>
        </a:p>
      </dgm:t>
    </dgm:pt>
    <dgm:pt modelId="{588D182D-3204-4204-A28D-EB8EC2A2CA67}">
      <dgm:prSet/>
      <dgm:spPr/>
      <dgm:t>
        <a:bodyPr/>
        <a:lstStyle/>
        <a:p>
          <a:pPr latinLnBrk="1">
            <a:buFont typeface="+mj-lt"/>
            <a:buAutoNum type="arabicPeriod"/>
          </a:pPr>
          <a:r>
            <a:rPr lang="en-US" altLang="ko-KR" b="0" i="0"/>
            <a:t>RESTful API </a:t>
          </a:r>
          <a:r>
            <a:rPr lang="ko-KR" altLang="en-US" b="0" i="0"/>
            <a:t>및 비동기 이벤트 기반 통신 메커니즘 학습</a:t>
          </a:r>
        </a:p>
      </dgm:t>
    </dgm:pt>
    <dgm:pt modelId="{D7FCC542-8A96-46B8-B2D5-8DC276700971}" type="parTrans" cxnId="{863AB3CD-C6D7-4ABE-8E34-C54FF395066B}">
      <dgm:prSet/>
      <dgm:spPr/>
      <dgm:t>
        <a:bodyPr/>
        <a:lstStyle/>
        <a:p>
          <a:pPr latinLnBrk="1"/>
          <a:endParaRPr lang="ko-KR" altLang="en-US"/>
        </a:p>
      </dgm:t>
    </dgm:pt>
    <dgm:pt modelId="{278007BC-6579-4107-84D1-3F92CAE46817}" type="sibTrans" cxnId="{863AB3CD-C6D7-4ABE-8E34-C54FF395066B}">
      <dgm:prSet/>
      <dgm:spPr/>
      <dgm:t>
        <a:bodyPr/>
        <a:lstStyle/>
        <a:p>
          <a:pPr latinLnBrk="1"/>
          <a:endParaRPr lang="ko-KR" altLang="en-US"/>
        </a:p>
      </dgm:t>
    </dgm:pt>
    <dgm:pt modelId="{ECC0452D-BE8F-4B33-A6CF-B9E98CD2303D}">
      <dgm:prSet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altLang="en-US" b="0" i="0"/>
            <a:t>이벤트 드리븐 아키텍처와 </a:t>
          </a:r>
          <a:r>
            <a:rPr lang="en-US" altLang="ko-KR" b="0" i="0"/>
            <a:t>DDD</a:t>
          </a:r>
          <a:r>
            <a:rPr lang="ko-KR" altLang="en-US" b="0" i="0"/>
            <a:t>를 통한 마이크로서비스 설계 원칙 이해</a:t>
          </a:r>
        </a:p>
      </dgm:t>
    </dgm:pt>
    <dgm:pt modelId="{7FC89F57-C622-45F4-9595-04553A7BC8F1}" type="parTrans" cxnId="{017F43CA-7EB9-4271-95CE-0784B17BAEC7}">
      <dgm:prSet/>
      <dgm:spPr/>
      <dgm:t>
        <a:bodyPr/>
        <a:lstStyle/>
        <a:p>
          <a:pPr latinLnBrk="1"/>
          <a:endParaRPr lang="ko-KR" altLang="en-US"/>
        </a:p>
      </dgm:t>
    </dgm:pt>
    <dgm:pt modelId="{92880580-CFCA-44A7-A779-6EE4AB54736B}" type="sibTrans" cxnId="{017F43CA-7EB9-4271-95CE-0784B17BAEC7}">
      <dgm:prSet/>
      <dgm:spPr/>
      <dgm:t>
        <a:bodyPr/>
        <a:lstStyle/>
        <a:p>
          <a:pPr latinLnBrk="1"/>
          <a:endParaRPr lang="ko-KR" altLang="en-US"/>
        </a:p>
      </dgm:t>
    </dgm:pt>
    <dgm:pt modelId="{3D4A5DD3-03FC-47D2-BA7B-0BB4B4437678}">
      <dgm:prSet custT="1"/>
      <dgm:spPr>
        <a:solidFill>
          <a:srgbClr val="553CC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80010" tIns="80010" rIns="80010" bIns="80010" numCol="1" spcCol="1270" anchor="ctr" anchorCtr="0"/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ko-KR" altLang="en-US" sz="2100" b="1" i="0" kern="1200" dirty="0" err="1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마이크로서비스</a:t>
          </a:r>
          <a:r>
            <a:rPr lang="ko-KR" altLang="en-US" sz="2100" b="1" i="0" kern="1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 개발 프로세스와 도구 습득</a:t>
          </a:r>
        </a:p>
      </dgm:t>
    </dgm:pt>
    <dgm:pt modelId="{A98CDA2D-C2DC-4CCF-8040-178913B65983}" type="parTrans" cxnId="{D5173D87-4071-48BD-BC7F-507884D4FD85}">
      <dgm:prSet/>
      <dgm:spPr/>
      <dgm:t>
        <a:bodyPr/>
        <a:lstStyle/>
        <a:p>
          <a:pPr latinLnBrk="1"/>
          <a:endParaRPr lang="ko-KR" altLang="en-US"/>
        </a:p>
      </dgm:t>
    </dgm:pt>
    <dgm:pt modelId="{9E12886A-0B49-4F45-94D4-C7CEF7988E59}" type="sibTrans" cxnId="{D5173D87-4071-48BD-BC7F-507884D4FD85}">
      <dgm:prSet/>
      <dgm:spPr/>
      <dgm:t>
        <a:bodyPr/>
        <a:lstStyle/>
        <a:p>
          <a:pPr latinLnBrk="1"/>
          <a:endParaRPr lang="ko-KR" altLang="en-US"/>
        </a:p>
      </dgm:t>
    </dgm:pt>
    <dgm:pt modelId="{51D21937-2D81-484A-9FF3-6E9C31DF4FEB}">
      <dgm:prSet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altLang="en-US" b="0" i="0"/>
            <a:t>이벤트스토밍을 통한 복잡한 도메인 문제 해결 접근 전략 습득</a:t>
          </a:r>
        </a:p>
      </dgm:t>
    </dgm:pt>
    <dgm:pt modelId="{08A91146-57BE-4253-B9CB-4116F716C602}" type="parTrans" cxnId="{EB8A21AC-5BD5-4A3E-BB9C-7EF03E8BEB6A}">
      <dgm:prSet/>
      <dgm:spPr/>
      <dgm:t>
        <a:bodyPr/>
        <a:lstStyle/>
        <a:p>
          <a:pPr latinLnBrk="1"/>
          <a:endParaRPr lang="ko-KR" altLang="en-US"/>
        </a:p>
      </dgm:t>
    </dgm:pt>
    <dgm:pt modelId="{37580A52-21BB-4B2E-8350-6ECB5FD4849E}" type="sibTrans" cxnId="{EB8A21AC-5BD5-4A3E-BB9C-7EF03E8BEB6A}">
      <dgm:prSet/>
      <dgm:spPr/>
      <dgm:t>
        <a:bodyPr/>
        <a:lstStyle/>
        <a:p>
          <a:pPr latinLnBrk="1"/>
          <a:endParaRPr lang="ko-KR" altLang="en-US"/>
        </a:p>
      </dgm:t>
    </dgm:pt>
    <dgm:pt modelId="{FC01F581-CA9A-4563-9458-F4A6C1A6F968}">
      <dgm:prSet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altLang="en-US" b="0" i="0"/>
            <a:t>실제 비즈니스 시나리오에 적용하는 이벤트스토밍 실습</a:t>
          </a:r>
        </a:p>
      </dgm:t>
    </dgm:pt>
    <dgm:pt modelId="{26166688-A435-4F1B-B2C3-3DF1A4A1C1FC}" type="parTrans" cxnId="{6C26EA37-7103-4FE6-BEF4-528DD5032686}">
      <dgm:prSet/>
      <dgm:spPr/>
      <dgm:t>
        <a:bodyPr/>
        <a:lstStyle/>
        <a:p>
          <a:pPr latinLnBrk="1"/>
          <a:endParaRPr lang="ko-KR" altLang="en-US"/>
        </a:p>
      </dgm:t>
    </dgm:pt>
    <dgm:pt modelId="{E634D886-D045-4492-997E-7471A933ED9E}" type="sibTrans" cxnId="{6C26EA37-7103-4FE6-BEF4-528DD5032686}">
      <dgm:prSet/>
      <dgm:spPr/>
      <dgm:t>
        <a:bodyPr/>
        <a:lstStyle/>
        <a:p>
          <a:pPr latinLnBrk="1"/>
          <a:endParaRPr lang="ko-KR" altLang="en-US"/>
        </a:p>
      </dgm:t>
    </dgm:pt>
    <dgm:pt modelId="{4D829E3A-0EB5-4005-BB8E-D1ED42E23FB7}">
      <dgm:prSet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altLang="en-US" b="0" i="0"/>
            <a:t>마이크로서비스의 개발 도구 및 프레임워크 활용 기술 습득</a:t>
          </a:r>
        </a:p>
      </dgm:t>
    </dgm:pt>
    <dgm:pt modelId="{E6163A75-FB6D-46B8-BE1B-3B223553C789}" type="parTrans" cxnId="{899A4161-0F53-40AA-9339-DEC9D5553028}">
      <dgm:prSet/>
      <dgm:spPr/>
      <dgm:t>
        <a:bodyPr/>
        <a:lstStyle/>
        <a:p>
          <a:pPr latinLnBrk="1"/>
          <a:endParaRPr lang="ko-KR" altLang="en-US"/>
        </a:p>
      </dgm:t>
    </dgm:pt>
    <dgm:pt modelId="{0C3837CC-1420-4564-A249-5E519E983118}" type="sibTrans" cxnId="{899A4161-0F53-40AA-9339-DEC9D5553028}">
      <dgm:prSet/>
      <dgm:spPr/>
      <dgm:t>
        <a:bodyPr/>
        <a:lstStyle/>
        <a:p>
          <a:pPr latinLnBrk="1"/>
          <a:endParaRPr lang="ko-KR" altLang="en-US"/>
        </a:p>
      </dgm:t>
    </dgm:pt>
    <dgm:pt modelId="{EDFC1145-E23A-44AA-833A-2750104ACB9A}">
      <dgm:prSet custT="1"/>
      <dgm:spPr>
        <a:solidFill>
          <a:srgbClr val="553CC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80010" tIns="80010" rIns="80010" bIns="80010" numCol="1" spcCol="1270" anchor="ctr" anchorCtr="0"/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ko-KR" altLang="en-US" sz="2100" b="1" i="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마이크로서비스 운영 및 테스트 전략</a:t>
          </a:r>
        </a:p>
      </dgm:t>
    </dgm:pt>
    <dgm:pt modelId="{BD95E1B2-835A-4F0A-BEBC-8E27D7717D4D}" type="parTrans" cxnId="{76214252-CE71-4CB3-9654-EF77244A4FE1}">
      <dgm:prSet/>
      <dgm:spPr/>
      <dgm:t>
        <a:bodyPr/>
        <a:lstStyle/>
        <a:p>
          <a:pPr latinLnBrk="1"/>
          <a:endParaRPr lang="ko-KR" altLang="en-US"/>
        </a:p>
      </dgm:t>
    </dgm:pt>
    <dgm:pt modelId="{7093A0BA-F494-49C5-B028-224614D3F83D}" type="sibTrans" cxnId="{76214252-CE71-4CB3-9654-EF77244A4FE1}">
      <dgm:prSet/>
      <dgm:spPr/>
      <dgm:t>
        <a:bodyPr/>
        <a:lstStyle/>
        <a:p>
          <a:pPr latinLnBrk="1"/>
          <a:endParaRPr lang="ko-KR" altLang="en-US"/>
        </a:p>
      </dgm:t>
    </dgm:pt>
    <dgm:pt modelId="{A2181DF7-DABD-4A68-BDE2-EC842BC5EE2C}">
      <dgm:prSet/>
      <dgm:spPr/>
      <dgm:t>
        <a:bodyPr/>
        <a:lstStyle/>
        <a:p>
          <a:pPr latinLnBrk="1">
            <a:buFont typeface="+mj-lt"/>
            <a:buAutoNum type="arabicPeriod"/>
          </a:pPr>
          <a:r>
            <a:rPr lang="en-US" altLang="ko-KR" b="0" i="0"/>
            <a:t>API </a:t>
          </a:r>
          <a:r>
            <a:rPr lang="ko-KR" altLang="en-US" b="0" i="0"/>
            <a:t>게이트웨이를 통한 서비스 연동 및 인증인가 처리 방법 학습</a:t>
          </a:r>
        </a:p>
      </dgm:t>
    </dgm:pt>
    <dgm:pt modelId="{5F538C4F-B1B4-42A1-80FC-FD3DB7DBEF69}" type="parTrans" cxnId="{620E7D00-8C38-46F4-A15C-19A65ADAB24B}">
      <dgm:prSet/>
      <dgm:spPr/>
      <dgm:t>
        <a:bodyPr/>
        <a:lstStyle/>
        <a:p>
          <a:pPr latinLnBrk="1"/>
          <a:endParaRPr lang="ko-KR" altLang="en-US"/>
        </a:p>
      </dgm:t>
    </dgm:pt>
    <dgm:pt modelId="{E791A5E8-81CC-4292-A145-2D64C0B8F00E}" type="sibTrans" cxnId="{620E7D00-8C38-46F4-A15C-19A65ADAB24B}">
      <dgm:prSet/>
      <dgm:spPr/>
      <dgm:t>
        <a:bodyPr/>
        <a:lstStyle/>
        <a:p>
          <a:pPr latinLnBrk="1"/>
          <a:endParaRPr lang="ko-KR" altLang="en-US"/>
        </a:p>
      </dgm:t>
    </dgm:pt>
    <dgm:pt modelId="{8779AB71-E922-4D3F-BB28-1DB394B72215}">
      <dgm:prSet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altLang="en-US" b="0" i="0"/>
            <a:t>마이크로서비스 기반 아키텍처에서의 데이터 통합 패턴 구현</a:t>
          </a:r>
        </a:p>
      </dgm:t>
    </dgm:pt>
    <dgm:pt modelId="{2E0C678C-C695-4458-8761-4FCB60309D17}" type="parTrans" cxnId="{02D99DBD-0358-4FE0-A534-6514D419EE39}">
      <dgm:prSet/>
      <dgm:spPr/>
      <dgm:t>
        <a:bodyPr/>
        <a:lstStyle/>
        <a:p>
          <a:pPr latinLnBrk="1"/>
          <a:endParaRPr lang="ko-KR" altLang="en-US"/>
        </a:p>
      </dgm:t>
    </dgm:pt>
    <dgm:pt modelId="{C203F538-D4C2-4ACC-AD30-3308FE0CA7AF}" type="sibTrans" cxnId="{02D99DBD-0358-4FE0-A534-6514D419EE39}">
      <dgm:prSet/>
      <dgm:spPr/>
      <dgm:t>
        <a:bodyPr/>
        <a:lstStyle/>
        <a:p>
          <a:pPr latinLnBrk="1"/>
          <a:endParaRPr lang="ko-KR" altLang="en-US"/>
        </a:p>
      </dgm:t>
    </dgm:pt>
    <dgm:pt modelId="{0CC06805-152A-4325-B0F5-F4C66DF9F3E6}">
      <dgm:prSet/>
      <dgm:spPr/>
      <dgm:t>
        <a:bodyPr/>
        <a:lstStyle/>
        <a:p>
          <a:pPr latinLnBrk="1">
            <a:buFont typeface="+mj-lt"/>
            <a:buAutoNum type="arabicPeriod"/>
          </a:pPr>
          <a:r>
            <a:rPr lang="ko-KR" altLang="en-US" b="0" i="0"/>
            <a:t>컨트랙트 테스트를 활용한 마이크로서비스 테스트 전략과 실습</a:t>
          </a:r>
        </a:p>
      </dgm:t>
    </dgm:pt>
    <dgm:pt modelId="{15F8B74B-861A-43F6-A3BD-70C71806D2AF}" type="parTrans" cxnId="{F1B514A3-D3A6-4308-AE75-527A53B09F74}">
      <dgm:prSet/>
      <dgm:spPr/>
      <dgm:t>
        <a:bodyPr/>
        <a:lstStyle/>
        <a:p>
          <a:pPr latinLnBrk="1"/>
          <a:endParaRPr lang="ko-KR" altLang="en-US"/>
        </a:p>
      </dgm:t>
    </dgm:pt>
    <dgm:pt modelId="{5A704E1B-E296-4F45-93FC-4C5239A19F5D}" type="sibTrans" cxnId="{F1B514A3-D3A6-4308-AE75-527A53B09F74}">
      <dgm:prSet/>
      <dgm:spPr/>
      <dgm:t>
        <a:bodyPr/>
        <a:lstStyle/>
        <a:p>
          <a:pPr latinLnBrk="1"/>
          <a:endParaRPr lang="ko-KR" altLang="en-US"/>
        </a:p>
      </dgm:t>
    </dgm:pt>
    <dgm:pt modelId="{AD65F7A7-61FA-488E-B3AB-50F12679E7E3}" type="pres">
      <dgm:prSet presAssocID="{D0F303EF-AA06-408B-8D01-01CBA22820ED}" presName="linear" presStyleCnt="0">
        <dgm:presLayoutVars>
          <dgm:animLvl val="lvl"/>
          <dgm:resizeHandles val="exact"/>
        </dgm:presLayoutVars>
      </dgm:prSet>
      <dgm:spPr/>
    </dgm:pt>
    <dgm:pt modelId="{94B7AC6B-1030-4E73-9B32-539A23AD6B1A}" type="pres">
      <dgm:prSet presAssocID="{B7EE41FF-CB5D-4B00-918B-D552C4739A3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D61C48-43AE-4656-8B19-F0E9814FB6B0}" type="pres">
      <dgm:prSet presAssocID="{B7EE41FF-CB5D-4B00-918B-D552C4739A32}" presName="childText" presStyleLbl="revTx" presStyleIdx="0" presStyleCnt="3">
        <dgm:presLayoutVars>
          <dgm:bulletEnabled val="1"/>
        </dgm:presLayoutVars>
      </dgm:prSet>
      <dgm:spPr/>
    </dgm:pt>
    <dgm:pt modelId="{E3A1FDC1-E599-4F75-9B50-7CA907FA58BE}" type="pres">
      <dgm:prSet presAssocID="{3D4A5DD3-03FC-47D2-BA7B-0BB4B4437678}" presName="parentText" presStyleLbl="node1" presStyleIdx="1" presStyleCnt="3">
        <dgm:presLayoutVars>
          <dgm:chMax val="0"/>
          <dgm:bulletEnabled val="1"/>
        </dgm:presLayoutVars>
      </dgm:prSet>
      <dgm:spPr>
        <a:xfrm>
          <a:off x="0" y="1914625"/>
          <a:ext cx="8974721" cy="651105"/>
        </a:xfrm>
        <a:prstGeom prst="roundRect">
          <a:avLst/>
        </a:prstGeom>
      </dgm:spPr>
    </dgm:pt>
    <dgm:pt modelId="{033E36C0-4BEA-4FB7-89D1-182E61FD3840}" type="pres">
      <dgm:prSet presAssocID="{3D4A5DD3-03FC-47D2-BA7B-0BB4B4437678}" presName="childText" presStyleLbl="revTx" presStyleIdx="1" presStyleCnt="3">
        <dgm:presLayoutVars>
          <dgm:bulletEnabled val="1"/>
        </dgm:presLayoutVars>
      </dgm:prSet>
      <dgm:spPr/>
    </dgm:pt>
    <dgm:pt modelId="{891636F8-6B05-452C-8532-D40A2CB90E9C}" type="pres">
      <dgm:prSet presAssocID="{EDFC1145-E23A-44AA-833A-2750104ACB9A}" presName="parentText" presStyleLbl="node1" presStyleIdx="2" presStyleCnt="3">
        <dgm:presLayoutVars>
          <dgm:chMax val="0"/>
          <dgm:bulletEnabled val="1"/>
        </dgm:presLayoutVars>
      </dgm:prSet>
      <dgm:spPr>
        <a:xfrm>
          <a:off x="0" y="3717685"/>
          <a:ext cx="8974721" cy="651105"/>
        </a:xfrm>
        <a:prstGeom prst="roundRect">
          <a:avLst/>
        </a:prstGeom>
      </dgm:spPr>
    </dgm:pt>
    <dgm:pt modelId="{94BDE916-6D51-4964-AE98-4CCF32BC5305}" type="pres">
      <dgm:prSet presAssocID="{EDFC1145-E23A-44AA-833A-2750104ACB9A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620E7D00-8C38-46F4-A15C-19A65ADAB24B}" srcId="{EDFC1145-E23A-44AA-833A-2750104ACB9A}" destId="{A2181DF7-DABD-4A68-BDE2-EC842BC5EE2C}" srcOrd="0" destOrd="0" parTransId="{5F538C4F-B1B4-42A1-80FC-FD3DB7DBEF69}" sibTransId="{E791A5E8-81CC-4292-A145-2D64C0B8F00E}"/>
    <dgm:cxn modelId="{9DD7A507-FFB6-4B14-BA07-9AB0CB134778}" type="presOf" srcId="{ECC0452D-BE8F-4B33-A6CF-B9E98CD2303D}" destId="{2FD61C48-43AE-4656-8B19-F0E9814FB6B0}" srcOrd="0" destOrd="2" presId="urn:microsoft.com/office/officeart/2005/8/layout/vList2"/>
    <dgm:cxn modelId="{6DD82D14-B37A-493B-9C47-FEFAE5EB3BA5}" type="presOf" srcId="{B7EE41FF-CB5D-4B00-918B-D552C4739A32}" destId="{94B7AC6B-1030-4E73-9B32-539A23AD6B1A}" srcOrd="0" destOrd="0" presId="urn:microsoft.com/office/officeart/2005/8/layout/vList2"/>
    <dgm:cxn modelId="{9C56931E-F4B8-4A38-B272-362C929BF864}" type="presOf" srcId="{0CC06805-152A-4325-B0F5-F4C66DF9F3E6}" destId="{94BDE916-6D51-4964-AE98-4CCF32BC5305}" srcOrd="0" destOrd="2" presId="urn:microsoft.com/office/officeart/2005/8/layout/vList2"/>
    <dgm:cxn modelId="{83525E25-14E3-4164-8FA2-143B6534753D}" type="presOf" srcId="{3D4A5DD3-03FC-47D2-BA7B-0BB4B4437678}" destId="{E3A1FDC1-E599-4F75-9B50-7CA907FA58BE}" srcOrd="0" destOrd="0" presId="urn:microsoft.com/office/officeart/2005/8/layout/vList2"/>
    <dgm:cxn modelId="{CBB0CD2E-737F-4FF8-8065-A9D1FED89F6D}" type="presOf" srcId="{51D21937-2D81-484A-9FF3-6E9C31DF4FEB}" destId="{033E36C0-4BEA-4FB7-89D1-182E61FD3840}" srcOrd="0" destOrd="0" presId="urn:microsoft.com/office/officeart/2005/8/layout/vList2"/>
    <dgm:cxn modelId="{1DC1A534-8B17-4486-A78A-649817034C9C}" type="presOf" srcId="{EDFC1145-E23A-44AA-833A-2750104ACB9A}" destId="{891636F8-6B05-452C-8532-D40A2CB90E9C}" srcOrd="0" destOrd="0" presId="urn:microsoft.com/office/officeart/2005/8/layout/vList2"/>
    <dgm:cxn modelId="{6C26EA37-7103-4FE6-BEF4-528DD5032686}" srcId="{3D4A5DD3-03FC-47D2-BA7B-0BB4B4437678}" destId="{FC01F581-CA9A-4563-9458-F4A6C1A6F968}" srcOrd="1" destOrd="0" parTransId="{26166688-A435-4F1B-B2C3-3DF1A4A1C1FC}" sibTransId="{E634D886-D045-4492-997E-7471A933ED9E}"/>
    <dgm:cxn modelId="{899A4161-0F53-40AA-9339-DEC9D5553028}" srcId="{3D4A5DD3-03FC-47D2-BA7B-0BB4B4437678}" destId="{4D829E3A-0EB5-4005-BB8E-D1ED42E23FB7}" srcOrd="2" destOrd="0" parTransId="{E6163A75-FB6D-46B8-BE1B-3B223553C789}" sibTransId="{0C3837CC-1420-4564-A249-5E519E983118}"/>
    <dgm:cxn modelId="{50C63A4A-CA3F-4137-86BB-ED4EC8170221}" srcId="{B7EE41FF-CB5D-4B00-918B-D552C4739A32}" destId="{48802FB7-635B-491D-B89E-45F3C16E6E3B}" srcOrd="0" destOrd="0" parTransId="{4421841A-CB4B-486D-8B6F-F926C98784A9}" sibTransId="{538897EB-7954-4C3C-A15D-C7E86F494D86}"/>
    <dgm:cxn modelId="{C283B051-FBCD-40EE-8BB2-E1374215FB8F}" type="presOf" srcId="{588D182D-3204-4204-A28D-EB8EC2A2CA67}" destId="{2FD61C48-43AE-4656-8B19-F0E9814FB6B0}" srcOrd="0" destOrd="1" presId="urn:microsoft.com/office/officeart/2005/8/layout/vList2"/>
    <dgm:cxn modelId="{76214252-CE71-4CB3-9654-EF77244A4FE1}" srcId="{D0F303EF-AA06-408B-8D01-01CBA22820ED}" destId="{EDFC1145-E23A-44AA-833A-2750104ACB9A}" srcOrd="2" destOrd="0" parTransId="{BD95E1B2-835A-4F0A-BEBC-8E27D7717D4D}" sibTransId="{7093A0BA-F494-49C5-B028-224614D3F83D}"/>
    <dgm:cxn modelId="{A3E3C07E-4CB6-40CC-80CE-E8BC261ED1B8}" srcId="{D0F303EF-AA06-408B-8D01-01CBA22820ED}" destId="{B7EE41FF-CB5D-4B00-918B-D552C4739A32}" srcOrd="0" destOrd="0" parTransId="{E9104270-FB37-49CF-B5E6-FDD7BC865E8A}" sibTransId="{BA893432-0486-4A39-92DB-1E4152C32A56}"/>
    <dgm:cxn modelId="{D5173D87-4071-48BD-BC7F-507884D4FD85}" srcId="{D0F303EF-AA06-408B-8D01-01CBA22820ED}" destId="{3D4A5DD3-03FC-47D2-BA7B-0BB4B4437678}" srcOrd="1" destOrd="0" parTransId="{A98CDA2D-C2DC-4CCF-8040-178913B65983}" sibTransId="{9E12886A-0B49-4F45-94D4-C7CEF7988E59}"/>
    <dgm:cxn modelId="{6C6A058F-F21A-4126-A5D6-9408E26B5FB6}" type="presOf" srcId="{FC01F581-CA9A-4563-9458-F4A6C1A6F968}" destId="{033E36C0-4BEA-4FB7-89D1-182E61FD3840}" srcOrd="0" destOrd="1" presId="urn:microsoft.com/office/officeart/2005/8/layout/vList2"/>
    <dgm:cxn modelId="{E25A4D93-4892-48EC-9D83-7A8672E207A7}" type="presOf" srcId="{A2181DF7-DABD-4A68-BDE2-EC842BC5EE2C}" destId="{94BDE916-6D51-4964-AE98-4CCF32BC5305}" srcOrd="0" destOrd="0" presId="urn:microsoft.com/office/officeart/2005/8/layout/vList2"/>
    <dgm:cxn modelId="{16EA3B95-2D0C-4409-A74C-504B89A07CD8}" type="presOf" srcId="{48802FB7-635B-491D-B89E-45F3C16E6E3B}" destId="{2FD61C48-43AE-4656-8B19-F0E9814FB6B0}" srcOrd="0" destOrd="0" presId="urn:microsoft.com/office/officeart/2005/8/layout/vList2"/>
    <dgm:cxn modelId="{F1B514A3-D3A6-4308-AE75-527A53B09F74}" srcId="{EDFC1145-E23A-44AA-833A-2750104ACB9A}" destId="{0CC06805-152A-4325-B0F5-F4C66DF9F3E6}" srcOrd="2" destOrd="0" parTransId="{15F8B74B-861A-43F6-A3BD-70C71806D2AF}" sibTransId="{5A704E1B-E296-4F45-93FC-4C5239A19F5D}"/>
    <dgm:cxn modelId="{EB8A21AC-5BD5-4A3E-BB9C-7EF03E8BEB6A}" srcId="{3D4A5DD3-03FC-47D2-BA7B-0BB4B4437678}" destId="{51D21937-2D81-484A-9FF3-6E9C31DF4FEB}" srcOrd="0" destOrd="0" parTransId="{08A91146-57BE-4253-B9CB-4116F716C602}" sibTransId="{37580A52-21BB-4B2E-8350-6ECB5FD4849E}"/>
    <dgm:cxn modelId="{A9B890BC-C9B6-4EA6-9C27-D675F78DD70F}" type="presOf" srcId="{4D829E3A-0EB5-4005-BB8E-D1ED42E23FB7}" destId="{033E36C0-4BEA-4FB7-89D1-182E61FD3840}" srcOrd="0" destOrd="2" presId="urn:microsoft.com/office/officeart/2005/8/layout/vList2"/>
    <dgm:cxn modelId="{02D99DBD-0358-4FE0-A534-6514D419EE39}" srcId="{EDFC1145-E23A-44AA-833A-2750104ACB9A}" destId="{8779AB71-E922-4D3F-BB28-1DB394B72215}" srcOrd="1" destOrd="0" parTransId="{2E0C678C-C695-4458-8761-4FCB60309D17}" sibTransId="{C203F538-D4C2-4ACC-AD30-3308FE0CA7AF}"/>
    <dgm:cxn modelId="{ADCF1CCA-CE29-46A3-A514-DC2FAF46532C}" type="presOf" srcId="{8779AB71-E922-4D3F-BB28-1DB394B72215}" destId="{94BDE916-6D51-4964-AE98-4CCF32BC5305}" srcOrd="0" destOrd="1" presId="urn:microsoft.com/office/officeart/2005/8/layout/vList2"/>
    <dgm:cxn modelId="{017F43CA-7EB9-4271-95CE-0784B17BAEC7}" srcId="{B7EE41FF-CB5D-4B00-918B-D552C4739A32}" destId="{ECC0452D-BE8F-4B33-A6CF-B9E98CD2303D}" srcOrd="2" destOrd="0" parTransId="{7FC89F57-C622-45F4-9595-04553A7BC8F1}" sibTransId="{92880580-CFCA-44A7-A779-6EE4AB54736B}"/>
    <dgm:cxn modelId="{27FC21CD-DC19-4F19-8865-4C3F144EF512}" type="presOf" srcId="{D0F303EF-AA06-408B-8D01-01CBA22820ED}" destId="{AD65F7A7-61FA-488E-B3AB-50F12679E7E3}" srcOrd="0" destOrd="0" presId="urn:microsoft.com/office/officeart/2005/8/layout/vList2"/>
    <dgm:cxn modelId="{863AB3CD-C6D7-4ABE-8E34-C54FF395066B}" srcId="{B7EE41FF-CB5D-4B00-918B-D552C4739A32}" destId="{588D182D-3204-4204-A28D-EB8EC2A2CA67}" srcOrd="1" destOrd="0" parTransId="{D7FCC542-8A96-46B8-B2D5-8DC276700971}" sibTransId="{278007BC-6579-4107-84D1-3F92CAE46817}"/>
    <dgm:cxn modelId="{89DFA74C-CBF2-4F35-980B-90C270793370}" type="presParOf" srcId="{AD65F7A7-61FA-488E-B3AB-50F12679E7E3}" destId="{94B7AC6B-1030-4E73-9B32-539A23AD6B1A}" srcOrd="0" destOrd="0" presId="urn:microsoft.com/office/officeart/2005/8/layout/vList2"/>
    <dgm:cxn modelId="{BD8300A4-7E90-4532-82A3-26CC236FC26E}" type="presParOf" srcId="{AD65F7A7-61FA-488E-B3AB-50F12679E7E3}" destId="{2FD61C48-43AE-4656-8B19-F0E9814FB6B0}" srcOrd="1" destOrd="0" presId="urn:microsoft.com/office/officeart/2005/8/layout/vList2"/>
    <dgm:cxn modelId="{45349B8C-FD41-4EBE-A10C-D0D6F6B63C61}" type="presParOf" srcId="{AD65F7A7-61FA-488E-B3AB-50F12679E7E3}" destId="{E3A1FDC1-E599-4F75-9B50-7CA907FA58BE}" srcOrd="2" destOrd="0" presId="urn:microsoft.com/office/officeart/2005/8/layout/vList2"/>
    <dgm:cxn modelId="{726BBC84-83FE-48AC-9F8C-B805D81926F0}" type="presParOf" srcId="{AD65F7A7-61FA-488E-B3AB-50F12679E7E3}" destId="{033E36C0-4BEA-4FB7-89D1-182E61FD3840}" srcOrd="3" destOrd="0" presId="urn:microsoft.com/office/officeart/2005/8/layout/vList2"/>
    <dgm:cxn modelId="{38F93A3F-BBC7-4BA1-8B5B-73BD9EF3DE05}" type="presParOf" srcId="{AD65F7A7-61FA-488E-B3AB-50F12679E7E3}" destId="{891636F8-6B05-452C-8532-D40A2CB90E9C}" srcOrd="4" destOrd="0" presId="urn:microsoft.com/office/officeart/2005/8/layout/vList2"/>
    <dgm:cxn modelId="{D714FAB4-A1C1-4B5F-A5CB-12764A694E6D}" type="presParOf" srcId="{AD65F7A7-61FA-488E-B3AB-50F12679E7E3}" destId="{94BDE916-6D51-4964-AE98-4CCF32BC5305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74DC31-01D3-4CEB-A78A-540F339CB4F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86283FD-2C97-48A0-B225-1F4363087D32}">
      <dgm:prSet/>
      <dgm:spPr>
        <a:solidFill>
          <a:srgbClr val="553CC4"/>
        </a:solidFill>
      </dgm:spPr>
      <dgm:t>
        <a:bodyPr/>
        <a:lstStyle/>
        <a:p>
          <a:pPr latinLnBrk="1"/>
          <a:r>
            <a:rPr lang="ko-KR" b="1" i="0"/>
            <a:t>클라우드와 도커를 활용한 효율적인 개발 환경 및 배포</a:t>
          </a:r>
          <a:endParaRPr lang="ko-KR"/>
        </a:p>
      </dgm:t>
    </dgm:pt>
    <dgm:pt modelId="{3DDD97DE-F3C8-40ED-9167-362938C51007}" type="parTrans" cxnId="{5883A8F0-CF05-40B6-BF87-AB87583F3B85}">
      <dgm:prSet/>
      <dgm:spPr/>
      <dgm:t>
        <a:bodyPr/>
        <a:lstStyle/>
        <a:p>
          <a:pPr latinLnBrk="1"/>
          <a:endParaRPr lang="ko-KR" altLang="en-US"/>
        </a:p>
      </dgm:t>
    </dgm:pt>
    <dgm:pt modelId="{1B9AC73E-15A3-4CFE-BE6D-3043FEA62AFC}" type="sibTrans" cxnId="{5883A8F0-CF05-40B6-BF87-AB87583F3B85}">
      <dgm:prSet/>
      <dgm:spPr/>
      <dgm:t>
        <a:bodyPr/>
        <a:lstStyle/>
        <a:p>
          <a:pPr latinLnBrk="1"/>
          <a:endParaRPr lang="ko-KR" altLang="en-US"/>
        </a:p>
      </dgm:t>
    </dgm:pt>
    <dgm:pt modelId="{C8F1DCB1-FB8C-435C-B1AD-D3F872B46C0A}">
      <dgm:prSet/>
      <dgm:spPr/>
      <dgm:t>
        <a:bodyPr/>
        <a:lstStyle/>
        <a:p>
          <a:pPr latinLnBrk="1"/>
          <a:r>
            <a:rPr lang="ko-KR" b="0" i="0"/>
            <a:t>도커를 이용한 어플리케이션 컨테이너화 및 이미지 관리</a:t>
          </a:r>
          <a:endParaRPr lang="ko-KR"/>
        </a:p>
      </dgm:t>
    </dgm:pt>
    <dgm:pt modelId="{16CF58F7-A68E-44F7-B58C-DB1D2A96F55A}" type="parTrans" cxnId="{C28DF241-4793-43C3-BCBF-BB37100A4EF3}">
      <dgm:prSet/>
      <dgm:spPr/>
      <dgm:t>
        <a:bodyPr/>
        <a:lstStyle/>
        <a:p>
          <a:pPr latinLnBrk="1"/>
          <a:endParaRPr lang="ko-KR" altLang="en-US"/>
        </a:p>
      </dgm:t>
    </dgm:pt>
    <dgm:pt modelId="{26B80FDE-094F-4BCC-956F-AF9DB769143D}" type="sibTrans" cxnId="{C28DF241-4793-43C3-BCBF-BB37100A4EF3}">
      <dgm:prSet/>
      <dgm:spPr/>
      <dgm:t>
        <a:bodyPr/>
        <a:lstStyle/>
        <a:p>
          <a:pPr latinLnBrk="1"/>
          <a:endParaRPr lang="ko-KR" altLang="en-US"/>
        </a:p>
      </dgm:t>
    </dgm:pt>
    <dgm:pt modelId="{5B3B6552-2ED6-4191-A267-7D380F20F008}">
      <dgm:prSet/>
      <dgm:spPr/>
      <dgm:t>
        <a:bodyPr/>
        <a:lstStyle/>
        <a:p>
          <a:pPr latinLnBrk="1"/>
          <a:r>
            <a:rPr lang="en-US" b="0" i="0"/>
            <a:t>AWS</a:t>
          </a:r>
          <a:r>
            <a:rPr lang="ko-KR" b="0" i="0"/>
            <a:t>와 </a:t>
          </a:r>
          <a:r>
            <a:rPr lang="en-US" b="0" i="0"/>
            <a:t>Azure </a:t>
          </a:r>
          <a:r>
            <a:rPr lang="ko-KR" b="0" i="0"/>
            <a:t>클라우드 서비스를 통한 컨테이너 오케스트레이션 환경 구축</a:t>
          </a:r>
          <a:endParaRPr lang="ko-KR"/>
        </a:p>
      </dgm:t>
    </dgm:pt>
    <dgm:pt modelId="{099FF267-4BC7-4BA7-BBA1-3A0FEE73EBD6}" type="parTrans" cxnId="{746F4840-E2A6-4C9F-A185-DC376F92611B}">
      <dgm:prSet/>
      <dgm:spPr/>
      <dgm:t>
        <a:bodyPr/>
        <a:lstStyle/>
        <a:p>
          <a:pPr latinLnBrk="1"/>
          <a:endParaRPr lang="ko-KR" altLang="en-US"/>
        </a:p>
      </dgm:t>
    </dgm:pt>
    <dgm:pt modelId="{73C21373-CB38-4697-B037-6A9294A9CB47}" type="sibTrans" cxnId="{746F4840-E2A6-4C9F-A185-DC376F92611B}">
      <dgm:prSet/>
      <dgm:spPr/>
      <dgm:t>
        <a:bodyPr/>
        <a:lstStyle/>
        <a:p>
          <a:pPr latinLnBrk="1"/>
          <a:endParaRPr lang="ko-KR" altLang="en-US"/>
        </a:p>
      </dgm:t>
    </dgm:pt>
    <dgm:pt modelId="{E639DA8C-B97B-44FE-B504-BE08AEF9E9FE}">
      <dgm:prSet/>
      <dgm:spPr/>
      <dgm:t>
        <a:bodyPr/>
        <a:lstStyle/>
        <a:p>
          <a:pPr latinLnBrk="1"/>
          <a:r>
            <a:rPr lang="ko-KR" b="0" i="0"/>
            <a:t>쿠버네티스를 이용한 마이크로서비스 관리 및 무정지 배포</a:t>
          </a:r>
          <a:r>
            <a:rPr lang="en-US" b="0" i="0"/>
            <a:t>(Rolling Update)</a:t>
          </a:r>
          <a:endParaRPr lang="ko-KR"/>
        </a:p>
      </dgm:t>
    </dgm:pt>
    <dgm:pt modelId="{A1DAD1AA-5BA0-4520-9D06-28C5977E3C9C}" type="parTrans" cxnId="{ABFF9377-6714-4462-91CF-78495D7A4E89}">
      <dgm:prSet/>
      <dgm:spPr/>
      <dgm:t>
        <a:bodyPr/>
        <a:lstStyle/>
        <a:p>
          <a:pPr latinLnBrk="1"/>
          <a:endParaRPr lang="ko-KR" altLang="en-US"/>
        </a:p>
      </dgm:t>
    </dgm:pt>
    <dgm:pt modelId="{1C7D82BA-3964-4DA2-A21C-4AD159022D8B}" type="sibTrans" cxnId="{ABFF9377-6714-4462-91CF-78495D7A4E89}">
      <dgm:prSet/>
      <dgm:spPr/>
      <dgm:t>
        <a:bodyPr/>
        <a:lstStyle/>
        <a:p>
          <a:pPr latinLnBrk="1"/>
          <a:endParaRPr lang="ko-KR" altLang="en-US"/>
        </a:p>
      </dgm:t>
    </dgm:pt>
    <dgm:pt modelId="{32B72F19-D536-4A15-A094-6B6020E6C53C}">
      <dgm:prSet/>
      <dgm:spPr>
        <a:solidFill>
          <a:srgbClr val="553CC4"/>
        </a:solidFill>
      </dgm:spPr>
      <dgm:t>
        <a:bodyPr/>
        <a:lstStyle/>
        <a:p>
          <a:pPr latinLnBrk="1"/>
          <a:r>
            <a:rPr lang="ko-KR" b="1" i="0"/>
            <a:t>통합 모니터링 및 로깅을 통한 서비스 운영 최적화</a:t>
          </a:r>
          <a:endParaRPr lang="ko-KR"/>
        </a:p>
      </dgm:t>
    </dgm:pt>
    <dgm:pt modelId="{3681222A-A23F-4BDD-BA91-44A7C33399DD}" type="parTrans" cxnId="{719BD07A-CE0A-4508-AE14-20DC93BB3525}">
      <dgm:prSet/>
      <dgm:spPr/>
      <dgm:t>
        <a:bodyPr/>
        <a:lstStyle/>
        <a:p>
          <a:pPr latinLnBrk="1"/>
          <a:endParaRPr lang="ko-KR" altLang="en-US"/>
        </a:p>
      </dgm:t>
    </dgm:pt>
    <dgm:pt modelId="{28153052-E0C9-42C0-88CC-868297C617F2}" type="sibTrans" cxnId="{719BD07A-CE0A-4508-AE14-20DC93BB3525}">
      <dgm:prSet/>
      <dgm:spPr/>
      <dgm:t>
        <a:bodyPr/>
        <a:lstStyle/>
        <a:p>
          <a:pPr latinLnBrk="1"/>
          <a:endParaRPr lang="ko-KR" altLang="en-US"/>
        </a:p>
      </dgm:t>
    </dgm:pt>
    <dgm:pt modelId="{FFE6B607-5CFA-4D6F-BD92-1E69CA500E8E}">
      <dgm:prSet/>
      <dgm:spPr/>
      <dgm:t>
        <a:bodyPr/>
        <a:lstStyle/>
        <a:p>
          <a:pPr latinLnBrk="1"/>
          <a:r>
            <a:rPr lang="en-US" b="0" i="0"/>
            <a:t>Prometheus</a:t>
          </a:r>
          <a:r>
            <a:rPr lang="ko-KR" b="0" i="0"/>
            <a:t>와 </a:t>
          </a:r>
          <a:r>
            <a:rPr lang="en-US" b="0" i="0"/>
            <a:t>Grafana</a:t>
          </a:r>
          <a:r>
            <a:rPr lang="ko-KR" b="0" i="0"/>
            <a:t>를 이용한 메트릭스 기반 모니터링 시스템 구축</a:t>
          </a:r>
          <a:endParaRPr lang="ko-KR"/>
        </a:p>
      </dgm:t>
    </dgm:pt>
    <dgm:pt modelId="{AC0EF8FF-F38F-43D1-9B85-DC35E488AC96}" type="parTrans" cxnId="{68BC6CF4-F5C1-4EC7-BE15-545CB87A519A}">
      <dgm:prSet/>
      <dgm:spPr/>
      <dgm:t>
        <a:bodyPr/>
        <a:lstStyle/>
        <a:p>
          <a:pPr latinLnBrk="1"/>
          <a:endParaRPr lang="ko-KR" altLang="en-US"/>
        </a:p>
      </dgm:t>
    </dgm:pt>
    <dgm:pt modelId="{636C6DCC-5FE4-4514-8139-41F747F40B26}" type="sibTrans" cxnId="{68BC6CF4-F5C1-4EC7-BE15-545CB87A519A}">
      <dgm:prSet/>
      <dgm:spPr/>
      <dgm:t>
        <a:bodyPr/>
        <a:lstStyle/>
        <a:p>
          <a:pPr latinLnBrk="1"/>
          <a:endParaRPr lang="ko-KR" altLang="en-US"/>
        </a:p>
      </dgm:t>
    </dgm:pt>
    <dgm:pt modelId="{F9A61E7A-1C38-4B67-A4FA-FB0460ACE82C}">
      <dgm:prSet/>
      <dgm:spPr/>
      <dgm:t>
        <a:bodyPr/>
        <a:lstStyle/>
        <a:p>
          <a:pPr latinLnBrk="1"/>
          <a:r>
            <a:rPr lang="en-US" b="0" i="0"/>
            <a:t>EFK </a:t>
          </a:r>
          <a:r>
            <a:rPr lang="ko-KR" b="0" i="0"/>
            <a:t>스택을 활용한 통합 로깅 시스템 구축 및 관리</a:t>
          </a:r>
          <a:endParaRPr lang="ko-KR"/>
        </a:p>
      </dgm:t>
    </dgm:pt>
    <dgm:pt modelId="{D5AD2A4F-09B0-440E-95A0-0FAB8E3E145D}" type="parTrans" cxnId="{DDC9078E-9BE5-4922-A36B-B928AF4881D6}">
      <dgm:prSet/>
      <dgm:spPr/>
      <dgm:t>
        <a:bodyPr/>
        <a:lstStyle/>
        <a:p>
          <a:pPr latinLnBrk="1"/>
          <a:endParaRPr lang="ko-KR" altLang="en-US"/>
        </a:p>
      </dgm:t>
    </dgm:pt>
    <dgm:pt modelId="{2228B059-2FF6-4B59-B57B-BE036CEFA5D2}" type="sibTrans" cxnId="{DDC9078E-9BE5-4922-A36B-B928AF4881D6}">
      <dgm:prSet/>
      <dgm:spPr/>
      <dgm:t>
        <a:bodyPr/>
        <a:lstStyle/>
        <a:p>
          <a:pPr latinLnBrk="1"/>
          <a:endParaRPr lang="ko-KR" altLang="en-US"/>
        </a:p>
      </dgm:t>
    </dgm:pt>
    <dgm:pt modelId="{53CA2DF1-6FCC-4C5E-8ED3-F499235A9661}">
      <dgm:prSet/>
      <dgm:spPr/>
      <dgm:t>
        <a:bodyPr/>
        <a:lstStyle/>
        <a:p>
          <a:pPr latinLnBrk="1"/>
          <a:r>
            <a:rPr lang="en-US" b="0" i="0"/>
            <a:t>Istio </a:t>
          </a:r>
          <a:r>
            <a:rPr lang="ko-KR" b="0" i="0"/>
            <a:t>서비스 메시를 통한 고급 오케스트레이션 기능 실습</a:t>
          </a:r>
          <a:endParaRPr lang="ko-KR"/>
        </a:p>
      </dgm:t>
    </dgm:pt>
    <dgm:pt modelId="{453690A2-88C1-4693-9FC9-9F51E622284C}" type="parTrans" cxnId="{720D727E-9315-4405-8441-DB6BF87274A7}">
      <dgm:prSet/>
      <dgm:spPr/>
      <dgm:t>
        <a:bodyPr/>
        <a:lstStyle/>
        <a:p>
          <a:pPr latinLnBrk="1"/>
          <a:endParaRPr lang="ko-KR" altLang="en-US"/>
        </a:p>
      </dgm:t>
    </dgm:pt>
    <dgm:pt modelId="{14623D6F-B52B-4877-B9C6-1E4FD96A1412}" type="sibTrans" cxnId="{720D727E-9315-4405-8441-DB6BF87274A7}">
      <dgm:prSet/>
      <dgm:spPr/>
      <dgm:t>
        <a:bodyPr/>
        <a:lstStyle/>
        <a:p>
          <a:pPr latinLnBrk="1"/>
          <a:endParaRPr lang="ko-KR" altLang="en-US"/>
        </a:p>
      </dgm:t>
    </dgm:pt>
    <dgm:pt modelId="{C2D150E8-EFE7-4F27-9F49-F7DDD9F9FFEB}">
      <dgm:prSet/>
      <dgm:spPr>
        <a:solidFill>
          <a:srgbClr val="553CC4"/>
        </a:solidFill>
      </dgm:spPr>
      <dgm:t>
        <a:bodyPr/>
        <a:lstStyle/>
        <a:p>
          <a:pPr latinLnBrk="1"/>
          <a:r>
            <a:rPr lang="ko-KR" b="1" i="0"/>
            <a:t>파이프라인을 통한 지속적인 통합 및 배포 자동화</a:t>
          </a:r>
          <a:endParaRPr lang="ko-KR"/>
        </a:p>
      </dgm:t>
    </dgm:pt>
    <dgm:pt modelId="{B7C52E3B-2BD5-4920-B1A4-7CEB7CDF2EE2}" type="parTrans" cxnId="{4E2D6644-AC43-4A07-9400-A97AED645773}">
      <dgm:prSet/>
      <dgm:spPr/>
      <dgm:t>
        <a:bodyPr/>
        <a:lstStyle/>
        <a:p>
          <a:pPr latinLnBrk="1"/>
          <a:endParaRPr lang="ko-KR" altLang="en-US"/>
        </a:p>
      </dgm:t>
    </dgm:pt>
    <dgm:pt modelId="{236A620B-A9F6-4AAC-9388-F0950E3C6321}" type="sibTrans" cxnId="{4E2D6644-AC43-4A07-9400-A97AED645773}">
      <dgm:prSet/>
      <dgm:spPr/>
      <dgm:t>
        <a:bodyPr/>
        <a:lstStyle/>
        <a:p>
          <a:pPr latinLnBrk="1"/>
          <a:endParaRPr lang="ko-KR" altLang="en-US"/>
        </a:p>
      </dgm:t>
    </dgm:pt>
    <dgm:pt modelId="{ED42012B-0E85-481F-87EF-B2845EACF8B1}">
      <dgm:prSet/>
      <dgm:spPr/>
      <dgm:t>
        <a:bodyPr/>
        <a:lstStyle/>
        <a:p>
          <a:pPr latinLnBrk="1"/>
          <a:r>
            <a:rPr lang="en-US" b="0" i="0"/>
            <a:t>AWS Code Build</a:t>
          </a:r>
          <a:r>
            <a:rPr lang="ko-KR" b="0" i="0"/>
            <a:t>와 </a:t>
          </a:r>
          <a:r>
            <a:rPr lang="en-US" b="0" i="0"/>
            <a:t>Azure DevOps</a:t>
          </a:r>
          <a:r>
            <a:rPr lang="ko-KR" b="0" i="0"/>
            <a:t>를 활용한 </a:t>
          </a:r>
          <a:r>
            <a:rPr lang="en-US" b="0" i="0"/>
            <a:t>CI/CD </a:t>
          </a:r>
          <a:r>
            <a:rPr lang="ko-KR" b="0" i="0"/>
            <a:t>파이프라인 구축</a:t>
          </a:r>
          <a:endParaRPr lang="ko-KR"/>
        </a:p>
      </dgm:t>
    </dgm:pt>
    <dgm:pt modelId="{18E3994D-1791-4757-9067-E02F3D8536FC}" type="parTrans" cxnId="{EB62C79C-64CC-4997-93A1-87CAFAA7F5F2}">
      <dgm:prSet/>
      <dgm:spPr/>
      <dgm:t>
        <a:bodyPr/>
        <a:lstStyle/>
        <a:p>
          <a:pPr latinLnBrk="1"/>
          <a:endParaRPr lang="ko-KR" altLang="en-US"/>
        </a:p>
      </dgm:t>
    </dgm:pt>
    <dgm:pt modelId="{FA82A28C-7F16-46E1-83A2-ECDCE3ACE408}" type="sibTrans" cxnId="{EB62C79C-64CC-4997-93A1-87CAFAA7F5F2}">
      <dgm:prSet/>
      <dgm:spPr/>
      <dgm:t>
        <a:bodyPr/>
        <a:lstStyle/>
        <a:p>
          <a:pPr latinLnBrk="1"/>
          <a:endParaRPr lang="ko-KR" altLang="en-US"/>
        </a:p>
      </dgm:t>
    </dgm:pt>
    <dgm:pt modelId="{DF8AE406-7B39-4EC3-B136-596C6CE46B6E}">
      <dgm:prSet/>
      <dgm:spPr/>
      <dgm:t>
        <a:bodyPr/>
        <a:lstStyle/>
        <a:p>
          <a:pPr latinLnBrk="1"/>
          <a:r>
            <a:rPr lang="en-US" b="0" i="0"/>
            <a:t>Argo CD</a:t>
          </a:r>
          <a:r>
            <a:rPr lang="ko-KR" b="0" i="0"/>
            <a:t>를 이용한 선언적 배포 및 </a:t>
          </a:r>
          <a:r>
            <a:rPr lang="en-US" b="0" i="0"/>
            <a:t>A/B </a:t>
          </a:r>
          <a:r>
            <a:rPr lang="ko-KR" b="0" i="0"/>
            <a:t>테스팅 방식의 배포 실습</a:t>
          </a:r>
          <a:endParaRPr lang="ko-KR"/>
        </a:p>
      </dgm:t>
    </dgm:pt>
    <dgm:pt modelId="{485C606E-F462-4C58-90E7-1A5545762D6F}" type="parTrans" cxnId="{D9307CC4-F591-48C1-9A49-26BF249E9768}">
      <dgm:prSet/>
      <dgm:spPr/>
      <dgm:t>
        <a:bodyPr/>
        <a:lstStyle/>
        <a:p>
          <a:pPr latinLnBrk="1"/>
          <a:endParaRPr lang="ko-KR" altLang="en-US"/>
        </a:p>
      </dgm:t>
    </dgm:pt>
    <dgm:pt modelId="{327BA0D6-F2B3-401F-994D-2194AC2E01D8}" type="sibTrans" cxnId="{D9307CC4-F591-48C1-9A49-26BF249E9768}">
      <dgm:prSet/>
      <dgm:spPr/>
      <dgm:t>
        <a:bodyPr/>
        <a:lstStyle/>
        <a:p>
          <a:pPr latinLnBrk="1"/>
          <a:endParaRPr lang="ko-KR" altLang="en-US"/>
        </a:p>
      </dgm:t>
    </dgm:pt>
    <dgm:pt modelId="{C1F4D8A3-01CA-4D99-B0B4-D9544C44C8B1}">
      <dgm:prSet/>
      <dgm:spPr/>
      <dgm:t>
        <a:bodyPr/>
        <a:lstStyle/>
        <a:p>
          <a:pPr latinLnBrk="1"/>
          <a:r>
            <a:rPr lang="ko-KR" b="0" i="0"/>
            <a:t>쿠버네티스 아키텍처 이해 및 프라이빗 클라우드 환경 구축</a:t>
          </a:r>
          <a:endParaRPr lang="ko-KR"/>
        </a:p>
      </dgm:t>
    </dgm:pt>
    <dgm:pt modelId="{182F25F3-89DF-430A-8908-C3250B100908}" type="parTrans" cxnId="{130EB263-657C-4997-AB38-5F0E60CCAF31}">
      <dgm:prSet/>
      <dgm:spPr/>
      <dgm:t>
        <a:bodyPr/>
        <a:lstStyle/>
        <a:p>
          <a:pPr latinLnBrk="1"/>
          <a:endParaRPr lang="ko-KR" altLang="en-US"/>
        </a:p>
      </dgm:t>
    </dgm:pt>
    <dgm:pt modelId="{B4AE67B4-7BDD-4C95-A986-3D4A3D5C2CD1}" type="sibTrans" cxnId="{130EB263-657C-4997-AB38-5F0E60CCAF31}">
      <dgm:prSet/>
      <dgm:spPr/>
      <dgm:t>
        <a:bodyPr/>
        <a:lstStyle/>
        <a:p>
          <a:pPr latinLnBrk="1"/>
          <a:endParaRPr lang="ko-KR" altLang="en-US"/>
        </a:p>
      </dgm:t>
    </dgm:pt>
    <dgm:pt modelId="{A52FECE5-F295-4B4A-8D0A-4DABD603C86E}">
      <dgm:prSet/>
      <dgm:spPr>
        <a:solidFill>
          <a:srgbClr val="553CC4"/>
        </a:solidFill>
      </dgm:spPr>
      <dgm:t>
        <a:bodyPr/>
        <a:lstStyle/>
        <a:p>
          <a:pPr latinLnBrk="1"/>
          <a:r>
            <a:rPr lang="ko-KR" b="1" i="0"/>
            <a:t>보안과 개인 정보 보호를 중시하는 </a:t>
          </a:r>
          <a:r>
            <a:rPr lang="en-US" b="1" i="0"/>
            <a:t>AI </a:t>
          </a:r>
          <a:r>
            <a:rPr lang="ko-KR" b="1" i="0"/>
            <a:t>개발 환경 설정</a:t>
          </a:r>
          <a:endParaRPr lang="ko-KR"/>
        </a:p>
      </dgm:t>
    </dgm:pt>
    <dgm:pt modelId="{34FCF5F0-4DD1-4F40-B396-3DE4679B1C26}" type="parTrans" cxnId="{DDF091D1-82AF-42C7-AA9F-C737C0692646}">
      <dgm:prSet/>
      <dgm:spPr/>
      <dgm:t>
        <a:bodyPr/>
        <a:lstStyle/>
        <a:p>
          <a:pPr latinLnBrk="1"/>
          <a:endParaRPr lang="ko-KR" altLang="en-US"/>
        </a:p>
      </dgm:t>
    </dgm:pt>
    <dgm:pt modelId="{3D6AFC67-D167-435A-AB57-04A29E36002E}" type="sibTrans" cxnId="{DDF091D1-82AF-42C7-AA9F-C737C0692646}">
      <dgm:prSet/>
      <dgm:spPr/>
      <dgm:t>
        <a:bodyPr/>
        <a:lstStyle/>
        <a:p>
          <a:pPr latinLnBrk="1"/>
          <a:endParaRPr lang="ko-KR" altLang="en-US"/>
        </a:p>
      </dgm:t>
    </dgm:pt>
    <dgm:pt modelId="{A8F2AFFA-B078-4728-A4B8-3AFFAE4830EE}">
      <dgm:prSet/>
      <dgm:spPr/>
      <dgm:t>
        <a:bodyPr/>
        <a:lstStyle/>
        <a:p>
          <a:pPr latinLnBrk="1"/>
          <a:r>
            <a:rPr lang="ko-KR" b="0" i="0"/>
            <a:t>로컬 </a:t>
          </a:r>
          <a:r>
            <a:rPr lang="en-US" b="0" i="0"/>
            <a:t>LLM </a:t>
          </a:r>
          <a:r>
            <a:rPr lang="ko-KR" b="0" i="0"/>
            <a:t>모델을 활용한 폐쇄형 생성형 </a:t>
          </a:r>
          <a:r>
            <a:rPr lang="en-US" b="0" i="0"/>
            <a:t>AI </a:t>
          </a:r>
          <a:r>
            <a:rPr lang="ko-KR" b="0" i="0"/>
            <a:t>환경 구축 및 연동</a:t>
          </a:r>
          <a:endParaRPr lang="ko-KR"/>
        </a:p>
      </dgm:t>
    </dgm:pt>
    <dgm:pt modelId="{FCB6327E-444B-40E2-8171-AB0FD6BEF2F1}" type="parTrans" cxnId="{FDA08594-7691-4880-B343-4C3398F77F5F}">
      <dgm:prSet/>
      <dgm:spPr/>
      <dgm:t>
        <a:bodyPr/>
        <a:lstStyle/>
        <a:p>
          <a:pPr latinLnBrk="1"/>
          <a:endParaRPr lang="ko-KR" altLang="en-US"/>
        </a:p>
      </dgm:t>
    </dgm:pt>
    <dgm:pt modelId="{B37BFFD3-5436-4D34-8B9A-59FFA136BF4A}" type="sibTrans" cxnId="{FDA08594-7691-4880-B343-4C3398F77F5F}">
      <dgm:prSet/>
      <dgm:spPr/>
      <dgm:t>
        <a:bodyPr/>
        <a:lstStyle/>
        <a:p>
          <a:pPr latinLnBrk="1"/>
          <a:endParaRPr lang="ko-KR" altLang="en-US"/>
        </a:p>
      </dgm:t>
    </dgm:pt>
    <dgm:pt modelId="{8AFD2052-268D-43A8-A294-1E4D733DA992}">
      <dgm:prSet/>
      <dgm:spPr/>
      <dgm:t>
        <a:bodyPr/>
        <a:lstStyle/>
        <a:p>
          <a:pPr latinLnBrk="1"/>
          <a:r>
            <a:rPr lang="ko-KR" b="0" i="0"/>
            <a:t>데이터와 모델의 안전한 적용 및 배포 방법 학습</a:t>
          </a:r>
          <a:endParaRPr lang="ko-KR"/>
        </a:p>
      </dgm:t>
    </dgm:pt>
    <dgm:pt modelId="{E99E3D69-D4D3-4297-9FD0-DF8B1D186281}" type="parTrans" cxnId="{977B848D-C41B-4DC2-8852-2BDC34660763}">
      <dgm:prSet/>
      <dgm:spPr/>
      <dgm:t>
        <a:bodyPr/>
        <a:lstStyle/>
        <a:p>
          <a:pPr latinLnBrk="1"/>
          <a:endParaRPr lang="ko-KR" altLang="en-US"/>
        </a:p>
      </dgm:t>
    </dgm:pt>
    <dgm:pt modelId="{F4C38F96-BEF0-4D28-B4B5-DAB492C6D5E5}" type="sibTrans" cxnId="{977B848D-C41B-4DC2-8852-2BDC34660763}">
      <dgm:prSet/>
      <dgm:spPr/>
      <dgm:t>
        <a:bodyPr/>
        <a:lstStyle/>
        <a:p>
          <a:pPr latinLnBrk="1"/>
          <a:endParaRPr lang="ko-KR" altLang="en-US"/>
        </a:p>
      </dgm:t>
    </dgm:pt>
    <dgm:pt modelId="{BB7BF5E9-412E-4860-A6D1-6E26FEFE8D25}" type="pres">
      <dgm:prSet presAssocID="{CB74DC31-01D3-4CEB-A78A-540F339CB4F3}" presName="linear" presStyleCnt="0">
        <dgm:presLayoutVars>
          <dgm:animLvl val="lvl"/>
          <dgm:resizeHandles val="exact"/>
        </dgm:presLayoutVars>
      </dgm:prSet>
      <dgm:spPr/>
    </dgm:pt>
    <dgm:pt modelId="{EA2C13A3-0EC1-4050-9796-EF1A87238874}" type="pres">
      <dgm:prSet presAssocID="{D86283FD-2C97-48A0-B225-1F4363087D3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73FBCD5-13BA-47E6-ADE1-E111A022FEA4}" type="pres">
      <dgm:prSet presAssocID="{D86283FD-2C97-48A0-B225-1F4363087D32}" presName="childText" presStyleLbl="revTx" presStyleIdx="0" presStyleCnt="4">
        <dgm:presLayoutVars>
          <dgm:bulletEnabled val="1"/>
        </dgm:presLayoutVars>
      </dgm:prSet>
      <dgm:spPr/>
    </dgm:pt>
    <dgm:pt modelId="{9474089C-7BF7-4237-A3EF-4D22026B4273}" type="pres">
      <dgm:prSet presAssocID="{32B72F19-D536-4A15-A094-6B6020E6C53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70D10AD-C28B-4235-A9FE-97DA15028AC8}" type="pres">
      <dgm:prSet presAssocID="{32B72F19-D536-4A15-A094-6B6020E6C53C}" presName="childText" presStyleLbl="revTx" presStyleIdx="1" presStyleCnt="4">
        <dgm:presLayoutVars>
          <dgm:bulletEnabled val="1"/>
        </dgm:presLayoutVars>
      </dgm:prSet>
      <dgm:spPr/>
    </dgm:pt>
    <dgm:pt modelId="{F4253BF9-7FDF-452C-A7C3-2FF46ECF4BEA}" type="pres">
      <dgm:prSet presAssocID="{C2D150E8-EFE7-4F27-9F49-F7DDD9F9FFE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C076CC0-F831-46C6-A19A-2978E29F464F}" type="pres">
      <dgm:prSet presAssocID="{C2D150E8-EFE7-4F27-9F49-F7DDD9F9FFEB}" presName="childText" presStyleLbl="revTx" presStyleIdx="2" presStyleCnt="4">
        <dgm:presLayoutVars>
          <dgm:bulletEnabled val="1"/>
        </dgm:presLayoutVars>
      </dgm:prSet>
      <dgm:spPr/>
    </dgm:pt>
    <dgm:pt modelId="{4BD83301-571F-40A9-A75A-A0395744BF2D}" type="pres">
      <dgm:prSet presAssocID="{A52FECE5-F295-4B4A-8D0A-4DABD603C86E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E3A2AEE9-A6DF-4248-B433-236D760BE343}" type="pres">
      <dgm:prSet presAssocID="{A52FECE5-F295-4B4A-8D0A-4DABD603C86E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65C51F05-6A83-4F15-8245-E21309803F57}" type="presOf" srcId="{A8F2AFFA-B078-4728-A4B8-3AFFAE4830EE}" destId="{E3A2AEE9-A6DF-4248-B433-236D760BE343}" srcOrd="0" destOrd="0" presId="urn:microsoft.com/office/officeart/2005/8/layout/vList2"/>
    <dgm:cxn modelId="{7713A522-F59F-4E1F-A177-98DA1686F369}" type="presOf" srcId="{F9A61E7A-1C38-4B67-A4FA-FB0460ACE82C}" destId="{570D10AD-C28B-4235-A9FE-97DA15028AC8}" srcOrd="0" destOrd="1" presId="urn:microsoft.com/office/officeart/2005/8/layout/vList2"/>
    <dgm:cxn modelId="{746F4840-E2A6-4C9F-A185-DC376F92611B}" srcId="{D86283FD-2C97-48A0-B225-1F4363087D32}" destId="{5B3B6552-2ED6-4191-A267-7D380F20F008}" srcOrd="1" destOrd="0" parTransId="{099FF267-4BC7-4BA7-BBA1-3A0FEE73EBD6}" sibTransId="{73C21373-CB38-4697-B037-6A9294A9CB47}"/>
    <dgm:cxn modelId="{EFEAB35B-FD4A-4274-AFC6-FA9A8C205C50}" type="presOf" srcId="{C8F1DCB1-FB8C-435C-B1AD-D3F872B46C0A}" destId="{773FBCD5-13BA-47E6-ADE1-E111A022FEA4}" srcOrd="0" destOrd="0" presId="urn:microsoft.com/office/officeart/2005/8/layout/vList2"/>
    <dgm:cxn modelId="{C28DF241-4793-43C3-BCBF-BB37100A4EF3}" srcId="{D86283FD-2C97-48A0-B225-1F4363087D32}" destId="{C8F1DCB1-FB8C-435C-B1AD-D3F872B46C0A}" srcOrd="0" destOrd="0" parTransId="{16CF58F7-A68E-44F7-B58C-DB1D2A96F55A}" sibTransId="{26B80FDE-094F-4BCC-956F-AF9DB769143D}"/>
    <dgm:cxn modelId="{130EB263-657C-4997-AB38-5F0E60CCAF31}" srcId="{C2D150E8-EFE7-4F27-9F49-F7DDD9F9FFEB}" destId="{C1F4D8A3-01CA-4D99-B0B4-D9544C44C8B1}" srcOrd="2" destOrd="0" parTransId="{182F25F3-89DF-430A-8908-C3250B100908}" sibTransId="{B4AE67B4-7BDD-4C95-A986-3D4A3D5C2CD1}"/>
    <dgm:cxn modelId="{4E2D6644-AC43-4A07-9400-A97AED645773}" srcId="{CB74DC31-01D3-4CEB-A78A-540F339CB4F3}" destId="{C2D150E8-EFE7-4F27-9F49-F7DDD9F9FFEB}" srcOrd="2" destOrd="0" parTransId="{B7C52E3B-2BD5-4920-B1A4-7CEB7CDF2EE2}" sibTransId="{236A620B-A9F6-4AAC-9388-F0950E3C6321}"/>
    <dgm:cxn modelId="{A3F56D49-F7AC-41C6-96E8-6355F8BC4DB2}" type="presOf" srcId="{C1F4D8A3-01CA-4D99-B0B4-D9544C44C8B1}" destId="{5C076CC0-F831-46C6-A19A-2978E29F464F}" srcOrd="0" destOrd="2" presId="urn:microsoft.com/office/officeart/2005/8/layout/vList2"/>
    <dgm:cxn modelId="{F479314C-FC37-4003-9C08-52FE4262D7D0}" type="presOf" srcId="{E639DA8C-B97B-44FE-B504-BE08AEF9E9FE}" destId="{773FBCD5-13BA-47E6-ADE1-E111A022FEA4}" srcOrd="0" destOrd="2" presId="urn:microsoft.com/office/officeart/2005/8/layout/vList2"/>
    <dgm:cxn modelId="{A35F716C-41F2-4F3A-9A23-C9CC927009C3}" type="presOf" srcId="{FFE6B607-5CFA-4D6F-BD92-1E69CA500E8E}" destId="{570D10AD-C28B-4235-A9FE-97DA15028AC8}" srcOrd="0" destOrd="0" presId="urn:microsoft.com/office/officeart/2005/8/layout/vList2"/>
    <dgm:cxn modelId="{F2F9CF6E-3C0C-486B-BFA4-74CE2AEB9EBB}" type="presOf" srcId="{DF8AE406-7B39-4EC3-B136-596C6CE46B6E}" destId="{5C076CC0-F831-46C6-A19A-2978E29F464F}" srcOrd="0" destOrd="1" presId="urn:microsoft.com/office/officeart/2005/8/layout/vList2"/>
    <dgm:cxn modelId="{E63F8476-8778-4D83-A915-8FCE44868E0C}" type="presOf" srcId="{5B3B6552-2ED6-4191-A267-7D380F20F008}" destId="{773FBCD5-13BA-47E6-ADE1-E111A022FEA4}" srcOrd="0" destOrd="1" presId="urn:microsoft.com/office/officeart/2005/8/layout/vList2"/>
    <dgm:cxn modelId="{ABFF9377-6714-4462-91CF-78495D7A4E89}" srcId="{D86283FD-2C97-48A0-B225-1F4363087D32}" destId="{E639DA8C-B97B-44FE-B504-BE08AEF9E9FE}" srcOrd="2" destOrd="0" parTransId="{A1DAD1AA-5BA0-4520-9D06-28C5977E3C9C}" sibTransId="{1C7D82BA-3964-4DA2-A21C-4AD159022D8B}"/>
    <dgm:cxn modelId="{719BD07A-CE0A-4508-AE14-20DC93BB3525}" srcId="{CB74DC31-01D3-4CEB-A78A-540F339CB4F3}" destId="{32B72F19-D536-4A15-A094-6B6020E6C53C}" srcOrd="1" destOrd="0" parTransId="{3681222A-A23F-4BDD-BA91-44A7C33399DD}" sibTransId="{28153052-E0C9-42C0-88CC-868297C617F2}"/>
    <dgm:cxn modelId="{720D727E-9315-4405-8441-DB6BF87274A7}" srcId="{32B72F19-D536-4A15-A094-6B6020E6C53C}" destId="{53CA2DF1-6FCC-4C5E-8ED3-F499235A9661}" srcOrd="2" destOrd="0" parTransId="{453690A2-88C1-4693-9FC9-9F51E622284C}" sibTransId="{14623D6F-B52B-4877-B9C6-1E4FD96A1412}"/>
    <dgm:cxn modelId="{861A4D88-D2AD-4CB0-83FA-4ABECA9024DD}" type="presOf" srcId="{C2D150E8-EFE7-4F27-9F49-F7DDD9F9FFEB}" destId="{F4253BF9-7FDF-452C-A7C3-2FF46ECF4BEA}" srcOrd="0" destOrd="0" presId="urn:microsoft.com/office/officeart/2005/8/layout/vList2"/>
    <dgm:cxn modelId="{977B848D-C41B-4DC2-8852-2BDC34660763}" srcId="{A52FECE5-F295-4B4A-8D0A-4DABD603C86E}" destId="{8AFD2052-268D-43A8-A294-1E4D733DA992}" srcOrd="1" destOrd="0" parTransId="{E99E3D69-D4D3-4297-9FD0-DF8B1D186281}" sibTransId="{F4C38F96-BEF0-4D28-B4B5-DAB492C6D5E5}"/>
    <dgm:cxn modelId="{DDC9078E-9BE5-4922-A36B-B928AF4881D6}" srcId="{32B72F19-D536-4A15-A094-6B6020E6C53C}" destId="{F9A61E7A-1C38-4B67-A4FA-FB0460ACE82C}" srcOrd="1" destOrd="0" parTransId="{D5AD2A4F-09B0-440E-95A0-0FAB8E3E145D}" sibTransId="{2228B059-2FF6-4B59-B57B-BE036CEFA5D2}"/>
    <dgm:cxn modelId="{FDA08594-7691-4880-B343-4C3398F77F5F}" srcId="{A52FECE5-F295-4B4A-8D0A-4DABD603C86E}" destId="{A8F2AFFA-B078-4728-A4B8-3AFFAE4830EE}" srcOrd="0" destOrd="0" parTransId="{FCB6327E-444B-40E2-8171-AB0FD6BEF2F1}" sibTransId="{B37BFFD3-5436-4D34-8B9A-59FFA136BF4A}"/>
    <dgm:cxn modelId="{EB62C79C-64CC-4997-93A1-87CAFAA7F5F2}" srcId="{C2D150E8-EFE7-4F27-9F49-F7DDD9F9FFEB}" destId="{ED42012B-0E85-481F-87EF-B2845EACF8B1}" srcOrd="0" destOrd="0" parTransId="{18E3994D-1791-4757-9067-E02F3D8536FC}" sibTransId="{FA82A28C-7F16-46E1-83A2-ECDCE3ACE408}"/>
    <dgm:cxn modelId="{C96B8BAE-98FA-4D67-8A3E-0D2CD0AE1CE9}" type="presOf" srcId="{32B72F19-D536-4A15-A094-6B6020E6C53C}" destId="{9474089C-7BF7-4237-A3EF-4D22026B4273}" srcOrd="0" destOrd="0" presId="urn:microsoft.com/office/officeart/2005/8/layout/vList2"/>
    <dgm:cxn modelId="{D9307CC4-F591-48C1-9A49-26BF249E9768}" srcId="{C2D150E8-EFE7-4F27-9F49-F7DDD9F9FFEB}" destId="{DF8AE406-7B39-4EC3-B136-596C6CE46B6E}" srcOrd="1" destOrd="0" parTransId="{485C606E-F462-4C58-90E7-1A5545762D6F}" sibTransId="{327BA0D6-F2B3-401F-994D-2194AC2E01D8}"/>
    <dgm:cxn modelId="{0180FDC5-C360-4081-B61D-0EFCD028C605}" type="presOf" srcId="{ED42012B-0E85-481F-87EF-B2845EACF8B1}" destId="{5C076CC0-F831-46C6-A19A-2978E29F464F}" srcOrd="0" destOrd="0" presId="urn:microsoft.com/office/officeart/2005/8/layout/vList2"/>
    <dgm:cxn modelId="{DDF091D1-82AF-42C7-AA9F-C737C0692646}" srcId="{CB74DC31-01D3-4CEB-A78A-540F339CB4F3}" destId="{A52FECE5-F295-4B4A-8D0A-4DABD603C86E}" srcOrd="3" destOrd="0" parTransId="{34FCF5F0-4DD1-4F40-B396-3DE4679B1C26}" sibTransId="{3D6AFC67-D167-435A-AB57-04A29E36002E}"/>
    <dgm:cxn modelId="{E618B5D4-C5DB-4100-8D9E-8E69BE9A6DFA}" type="presOf" srcId="{8AFD2052-268D-43A8-A294-1E4D733DA992}" destId="{E3A2AEE9-A6DF-4248-B433-236D760BE343}" srcOrd="0" destOrd="1" presId="urn:microsoft.com/office/officeart/2005/8/layout/vList2"/>
    <dgm:cxn modelId="{A4228BE1-E9A1-4B98-8641-49B22C2149BE}" type="presOf" srcId="{53CA2DF1-6FCC-4C5E-8ED3-F499235A9661}" destId="{570D10AD-C28B-4235-A9FE-97DA15028AC8}" srcOrd="0" destOrd="2" presId="urn:microsoft.com/office/officeart/2005/8/layout/vList2"/>
    <dgm:cxn modelId="{4189BAEA-60D7-44CD-955C-BC22933BE76F}" type="presOf" srcId="{CB74DC31-01D3-4CEB-A78A-540F339CB4F3}" destId="{BB7BF5E9-412E-4860-A6D1-6E26FEFE8D25}" srcOrd="0" destOrd="0" presId="urn:microsoft.com/office/officeart/2005/8/layout/vList2"/>
    <dgm:cxn modelId="{1429C4EA-EEE0-4E4F-8501-59C9E38246C1}" type="presOf" srcId="{D86283FD-2C97-48A0-B225-1F4363087D32}" destId="{EA2C13A3-0EC1-4050-9796-EF1A87238874}" srcOrd="0" destOrd="0" presId="urn:microsoft.com/office/officeart/2005/8/layout/vList2"/>
    <dgm:cxn modelId="{073679EF-9ED1-4038-BFA9-926C00C79E03}" type="presOf" srcId="{A52FECE5-F295-4B4A-8D0A-4DABD603C86E}" destId="{4BD83301-571F-40A9-A75A-A0395744BF2D}" srcOrd="0" destOrd="0" presId="urn:microsoft.com/office/officeart/2005/8/layout/vList2"/>
    <dgm:cxn modelId="{5883A8F0-CF05-40B6-BF87-AB87583F3B85}" srcId="{CB74DC31-01D3-4CEB-A78A-540F339CB4F3}" destId="{D86283FD-2C97-48A0-B225-1F4363087D32}" srcOrd="0" destOrd="0" parTransId="{3DDD97DE-F3C8-40ED-9167-362938C51007}" sibTransId="{1B9AC73E-15A3-4CFE-BE6D-3043FEA62AFC}"/>
    <dgm:cxn modelId="{68BC6CF4-F5C1-4EC7-BE15-545CB87A519A}" srcId="{32B72F19-D536-4A15-A094-6B6020E6C53C}" destId="{FFE6B607-5CFA-4D6F-BD92-1E69CA500E8E}" srcOrd="0" destOrd="0" parTransId="{AC0EF8FF-F38F-43D1-9B85-DC35E488AC96}" sibTransId="{636C6DCC-5FE4-4514-8139-41F747F40B26}"/>
    <dgm:cxn modelId="{5F8D2905-C53B-492D-AFCE-A4CC79BB9DB6}" type="presParOf" srcId="{BB7BF5E9-412E-4860-A6D1-6E26FEFE8D25}" destId="{EA2C13A3-0EC1-4050-9796-EF1A87238874}" srcOrd="0" destOrd="0" presId="urn:microsoft.com/office/officeart/2005/8/layout/vList2"/>
    <dgm:cxn modelId="{B262430C-F82B-4D58-BDCE-9056587DD69A}" type="presParOf" srcId="{BB7BF5E9-412E-4860-A6D1-6E26FEFE8D25}" destId="{773FBCD5-13BA-47E6-ADE1-E111A022FEA4}" srcOrd="1" destOrd="0" presId="urn:microsoft.com/office/officeart/2005/8/layout/vList2"/>
    <dgm:cxn modelId="{03A07816-8999-4DA0-8897-659A7FAF1DA5}" type="presParOf" srcId="{BB7BF5E9-412E-4860-A6D1-6E26FEFE8D25}" destId="{9474089C-7BF7-4237-A3EF-4D22026B4273}" srcOrd="2" destOrd="0" presId="urn:microsoft.com/office/officeart/2005/8/layout/vList2"/>
    <dgm:cxn modelId="{17B2614B-6D0B-443C-A4F6-F55A1DB6CDF1}" type="presParOf" srcId="{BB7BF5E9-412E-4860-A6D1-6E26FEFE8D25}" destId="{570D10AD-C28B-4235-A9FE-97DA15028AC8}" srcOrd="3" destOrd="0" presId="urn:microsoft.com/office/officeart/2005/8/layout/vList2"/>
    <dgm:cxn modelId="{26F439FE-1BD9-4726-8FED-F564074E23EF}" type="presParOf" srcId="{BB7BF5E9-412E-4860-A6D1-6E26FEFE8D25}" destId="{F4253BF9-7FDF-452C-A7C3-2FF46ECF4BEA}" srcOrd="4" destOrd="0" presId="urn:microsoft.com/office/officeart/2005/8/layout/vList2"/>
    <dgm:cxn modelId="{81FC98BE-3909-4F14-9763-D9A2985A10ED}" type="presParOf" srcId="{BB7BF5E9-412E-4860-A6D1-6E26FEFE8D25}" destId="{5C076CC0-F831-46C6-A19A-2978E29F464F}" srcOrd="5" destOrd="0" presId="urn:microsoft.com/office/officeart/2005/8/layout/vList2"/>
    <dgm:cxn modelId="{EE0E9832-AA09-4511-9A78-2BF9FDC4B2C0}" type="presParOf" srcId="{BB7BF5E9-412E-4860-A6D1-6E26FEFE8D25}" destId="{4BD83301-571F-40A9-A75A-A0395744BF2D}" srcOrd="6" destOrd="0" presId="urn:microsoft.com/office/officeart/2005/8/layout/vList2"/>
    <dgm:cxn modelId="{44009803-546F-448B-8D2C-E2D3EC2EB1AD}" type="presParOf" srcId="{BB7BF5E9-412E-4860-A6D1-6E26FEFE8D25}" destId="{E3A2AEE9-A6DF-4248-B433-236D760BE343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6C853-6E7C-429D-A863-FAFCE2D2A33A}">
      <dsp:nvSpPr>
        <dsp:cNvPr id="0" name=""/>
        <dsp:cNvSpPr/>
      </dsp:nvSpPr>
      <dsp:spPr>
        <a:xfrm>
          <a:off x="0" y="32289"/>
          <a:ext cx="10388278" cy="65110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AI </a:t>
          </a:r>
          <a:r>
            <a:rPr lang="ko-KR" sz="2100" b="0" i="0" kern="1200"/>
            <a:t>기반 기획</a:t>
          </a:r>
          <a:r>
            <a:rPr lang="en-US" sz="2100" b="0" i="0" kern="1200"/>
            <a:t>/</a:t>
          </a:r>
          <a:r>
            <a:rPr lang="ko-KR" sz="2100" b="0" i="0" kern="1200"/>
            <a:t>설계</a:t>
          </a:r>
          <a:endParaRPr lang="ko-KR" sz="2100" kern="1200"/>
        </a:p>
      </dsp:txBody>
      <dsp:txXfrm>
        <a:off x="31784" y="64073"/>
        <a:ext cx="10324710" cy="587537"/>
      </dsp:txXfrm>
    </dsp:sp>
    <dsp:sp modelId="{142ED18F-EF62-4396-9B2F-4973AD84A880}">
      <dsp:nvSpPr>
        <dsp:cNvPr id="0" name=""/>
        <dsp:cNvSpPr/>
      </dsp:nvSpPr>
      <dsp:spPr>
        <a:xfrm>
          <a:off x="0" y="683394"/>
          <a:ext cx="10388278" cy="1151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828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AI </a:t>
          </a:r>
          <a:r>
            <a:rPr lang="ko-KR" sz="1600" b="0" i="0" kern="1200"/>
            <a:t>도구를 활용하여 </a:t>
          </a:r>
          <a:r>
            <a:rPr lang="en-US" sz="1600" b="0" i="0" kern="1200"/>
            <a:t>MSA</a:t>
          </a:r>
          <a:r>
            <a:rPr lang="ko-KR" sz="1600" b="0" i="0" kern="1200"/>
            <a:t>의 기획 및 설계 단계 이해</a:t>
          </a:r>
          <a:endParaRPr lang="ko-KR" sz="1600" kern="120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i="0" kern="1200"/>
            <a:t>프로젝트 아이디어 구상 및 구현 계획 수립</a:t>
          </a:r>
          <a:endParaRPr lang="ko-KR" sz="1600" kern="120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i="0" kern="1200"/>
            <a:t>사용자 요구사항을 기반으로 한 데이터 및 모델 설계</a:t>
          </a:r>
          <a:endParaRPr lang="ko-KR" sz="1600" kern="1200"/>
        </a:p>
      </dsp:txBody>
      <dsp:txXfrm>
        <a:off x="0" y="683394"/>
        <a:ext cx="10388278" cy="1151955"/>
      </dsp:txXfrm>
    </dsp:sp>
    <dsp:sp modelId="{1F708C26-3F2F-4201-ABDC-0D2516408075}">
      <dsp:nvSpPr>
        <dsp:cNvPr id="0" name=""/>
        <dsp:cNvSpPr/>
      </dsp:nvSpPr>
      <dsp:spPr>
        <a:xfrm>
          <a:off x="0" y="1835350"/>
          <a:ext cx="10388278" cy="65110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/>
            <a:t>AI </a:t>
          </a:r>
          <a:r>
            <a:rPr lang="ko-KR" sz="2100" b="0" i="0" kern="1200"/>
            <a:t>기반 구현</a:t>
          </a:r>
          <a:r>
            <a:rPr lang="en-US" sz="2100" b="0" i="0" kern="1200"/>
            <a:t>/</a:t>
          </a:r>
          <a:r>
            <a:rPr lang="ko-KR" sz="2100" b="0" i="0" kern="1200"/>
            <a:t>운영</a:t>
          </a:r>
          <a:endParaRPr lang="ko-KR" sz="2100" kern="1200"/>
        </a:p>
      </dsp:txBody>
      <dsp:txXfrm>
        <a:off x="31784" y="1867134"/>
        <a:ext cx="10324710" cy="587537"/>
      </dsp:txXfrm>
    </dsp:sp>
    <dsp:sp modelId="{9976BED4-6D90-410E-8E56-0106C2523D57}">
      <dsp:nvSpPr>
        <dsp:cNvPr id="0" name=""/>
        <dsp:cNvSpPr/>
      </dsp:nvSpPr>
      <dsp:spPr>
        <a:xfrm>
          <a:off x="0" y="2486455"/>
          <a:ext cx="10388278" cy="1151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9828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i="0" kern="1200" dirty="0"/>
            <a:t>클라우드 네이티브 환경에서 </a:t>
          </a:r>
          <a:r>
            <a:rPr lang="en-US" sz="1600" b="0" i="0" kern="1200" dirty="0"/>
            <a:t>AI </a:t>
          </a:r>
          <a:r>
            <a:rPr lang="ko-KR" sz="1600" b="0" i="0" kern="1200" dirty="0"/>
            <a:t>기반 애플리케이션의 구현 및 운영 방법 학습</a:t>
          </a:r>
          <a:endParaRPr lang="ko-KR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i="0" kern="1200" dirty="0" err="1"/>
            <a:t>도커와</a:t>
          </a:r>
          <a:r>
            <a:rPr lang="ko-KR" sz="1600" b="0" i="0" kern="1200" dirty="0"/>
            <a:t> </a:t>
          </a:r>
          <a:r>
            <a:rPr lang="ko-KR" sz="1600" b="0" i="0" kern="1200" dirty="0" err="1"/>
            <a:t>쿠버네티스를</a:t>
          </a:r>
          <a:r>
            <a:rPr lang="ko-KR" sz="1600" b="0" i="0" kern="1200" dirty="0"/>
            <a:t> 활용한 환경 설정 및 애플리케이션 배포 방법 이해</a:t>
          </a:r>
          <a:endParaRPr lang="ko-KR" sz="1600" kern="1200" dirty="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i="0" kern="1200" dirty="0"/>
            <a:t>실시간 데이터 처리를 위한 이벤트 </a:t>
          </a:r>
          <a:r>
            <a:rPr lang="ko-KR" sz="1600" b="0" i="0" kern="1200" dirty="0" err="1"/>
            <a:t>드리븐</a:t>
          </a:r>
          <a:r>
            <a:rPr lang="ko-KR" sz="1600" b="0" i="0" kern="1200" dirty="0"/>
            <a:t> 아키텍처 개념 및 적용 방법 습득</a:t>
          </a:r>
          <a:endParaRPr lang="ko-KR" sz="1600" kern="1200" dirty="0"/>
        </a:p>
      </dsp:txBody>
      <dsp:txXfrm>
        <a:off x="0" y="2486455"/>
        <a:ext cx="10388278" cy="1151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7AC6B-1030-4E73-9B32-539A23AD6B1A}">
      <dsp:nvSpPr>
        <dsp:cNvPr id="0" name=""/>
        <dsp:cNvSpPr/>
      </dsp:nvSpPr>
      <dsp:spPr>
        <a:xfrm>
          <a:off x="0" y="111565"/>
          <a:ext cx="8974721" cy="65110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b="1" i="0" kern="1200" dirty="0"/>
            <a:t>객체지향적 사고와 설계 마스터하기</a:t>
          </a:r>
          <a:endParaRPr lang="ko-KR" sz="2100" kern="1200" dirty="0"/>
        </a:p>
      </dsp:txBody>
      <dsp:txXfrm>
        <a:off x="31784" y="143349"/>
        <a:ext cx="8911153" cy="587537"/>
      </dsp:txXfrm>
    </dsp:sp>
    <dsp:sp modelId="{2FD61C48-43AE-4656-8B19-F0E9814FB6B0}">
      <dsp:nvSpPr>
        <dsp:cNvPr id="0" name=""/>
        <dsp:cNvSpPr/>
      </dsp:nvSpPr>
      <dsp:spPr>
        <a:xfrm>
          <a:off x="0" y="762670"/>
          <a:ext cx="8974721" cy="1151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947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i="0" kern="1200"/>
            <a:t>객체지향 프로그래밍의 원리와 마이크로서비스 아키텍처와의 연관성 이해</a:t>
          </a:r>
          <a:endParaRPr lang="ko-KR" sz="1600" kern="120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i="0" kern="1200"/>
            <a:t>다양한 디자인 패턴을 통한 효율적인 소프트웨어 설계 방법 학습</a:t>
          </a:r>
          <a:endParaRPr lang="ko-KR" sz="1600" kern="120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UML</a:t>
          </a:r>
          <a:r>
            <a:rPr lang="ko-KR" sz="1600" b="0" i="0" kern="1200"/>
            <a:t>을 사용한 시스템 설계 문서화</a:t>
          </a:r>
          <a:endParaRPr lang="ko-KR" sz="1600" kern="1200"/>
        </a:p>
      </dsp:txBody>
      <dsp:txXfrm>
        <a:off x="0" y="762670"/>
        <a:ext cx="8974721" cy="1151955"/>
      </dsp:txXfrm>
    </dsp:sp>
    <dsp:sp modelId="{26352ECC-3EB0-45E4-B077-1C3E10BCF622}">
      <dsp:nvSpPr>
        <dsp:cNvPr id="0" name=""/>
        <dsp:cNvSpPr/>
      </dsp:nvSpPr>
      <dsp:spPr>
        <a:xfrm>
          <a:off x="0" y="1914625"/>
          <a:ext cx="8974721" cy="65110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b="1" i="0" kern="1200"/>
            <a:t>스프링 기반의 마이크로서비스 구축 및 관리</a:t>
          </a:r>
          <a:endParaRPr lang="ko-KR" sz="2100" kern="1200"/>
        </a:p>
      </dsp:txBody>
      <dsp:txXfrm>
        <a:off x="31784" y="1946409"/>
        <a:ext cx="8911153" cy="587537"/>
      </dsp:txXfrm>
    </dsp:sp>
    <dsp:sp modelId="{2C91AFDF-B6B8-4485-A44C-8A30904176DF}">
      <dsp:nvSpPr>
        <dsp:cNvPr id="0" name=""/>
        <dsp:cNvSpPr/>
      </dsp:nvSpPr>
      <dsp:spPr>
        <a:xfrm>
          <a:off x="0" y="2565730"/>
          <a:ext cx="8974721" cy="1151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947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i="0" kern="1200"/>
            <a:t>스프링 부트와 스프링 기반의 </a:t>
          </a:r>
          <a:r>
            <a:rPr lang="en-US" sz="1600" b="0" i="0" kern="1200"/>
            <a:t>RESTful API </a:t>
          </a:r>
          <a:r>
            <a:rPr lang="ko-KR" sz="1600" b="0" i="0" kern="1200"/>
            <a:t>개발 및 배포 방법 습득</a:t>
          </a:r>
          <a:endParaRPr lang="ko-KR" sz="1600" kern="120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i="0" kern="1200"/>
            <a:t>도메인 주도 설계</a:t>
          </a:r>
          <a:r>
            <a:rPr lang="en-US" sz="1600" b="0" i="0" kern="1200"/>
            <a:t>(DDD)</a:t>
          </a:r>
          <a:r>
            <a:rPr lang="ko-KR" sz="1600" b="0" i="0" kern="1200"/>
            <a:t>와 </a:t>
          </a:r>
          <a:r>
            <a:rPr lang="en-US" sz="1600" b="0" i="0" kern="1200"/>
            <a:t>JPA</a:t>
          </a:r>
          <a:r>
            <a:rPr lang="ko-KR" sz="1600" b="0" i="0" kern="1200"/>
            <a:t>를 활용한 데이터베이스 통합 방법 이해</a:t>
          </a:r>
          <a:endParaRPr lang="ko-KR" sz="1600" kern="120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i="0" kern="1200"/>
            <a:t>테스트 주도 개발</a:t>
          </a:r>
          <a:r>
            <a:rPr lang="en-US" sz="1600" b="0" i="0" kern="1200"/>
            <a:t>(TDD)</a:t>
          </a:r>
          <a:r>
            <a:rPr lang="ko-KR" sz="1600" b="0" i="0" kern="1200"/>
            <a:t>을 위한 웹 서버 테스트 방법과 </a:t>
          </a:r>
          <a:r>
            <a:rPr lang="en-US" sz="1600" b="0" i="0" kern="1200"/>
            <a:t>Swagger</a:t>
          </a:r>
          <a:r>
            <a:rPr lang="ko-KR" sz="1600" b="0" i="0" kern="1200"/>
            <a:t>를 사용한 </a:t>
          </a:r>
          <a:r>
            <a:rPr lang="en-US" sz="1600" b="0" i="0" kern="1200"/>
            <a:t>API </a:t>
          </a:r>
          <a:r>
            <a:rPr lang="ko-KR" sz="1600" b="0" i="0" kern="1200"/>
            <a:t>문서화</a:t>
          </a:r>
          <a:endParaRPr lang="ko-KR" sz="1600" kern="1200"/>
        </a:p>
      </dsp:txBody>
      <dsp:txXfrm>
        <a:off x="0" y="2565730"/>
        <a:ext cx="8974721" cy="1151955"/>
      </dsp:txXfrm>
    </dsp:sp>
    <dsp:sp modelId="{9F04D55E-DC44-4AC5-B3AD-301299A8DF7D}">
      <dsp:nvSpPr>
        <dsp:cNvPr id="0" name=""/>
        <dsp:cNvSpPr/>
      </dsp:nvSpPr>
      <dsp:spPr>
        <a:xfrm>
          <a:off x="0" y="3717685"/>
          <a:ext cx="8974721" cy="65110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100" b="1" i="0" kern="1200"/>
            <a:t>모던 웹 애플리케이션 개발</a:t>
          </a:r>
          <a:endParaRPr lang="ko-KR" sz="2100" kern="1200"/>
        </a:p>
      </dsp:txBody>
      <dsp:txXfrm>
        <a:off x="31784" y="3749469"/>
        <a:ext cx="8911153" cy="587537"/>
      </dsp:txXfrm>
    </dsp:sp>
    <dsp:sp modelId="{1CBA2CF4-07C9-4F8F-9D27-E20EC8C0AB6B}">
      <dsp:nvSpPr>
        <dsp:cNvPr id="0" name=""/>
        <dsp:cNvSpPr/>
      </dsp:nvSpPr>
      <dsp:spPr>
        <a:xfrm>
          <a:off x="0" y="4368790"/>
          <a:ext cx="8974721" cy="1151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947" tIns="26670" rIns="149352" bIns="2667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HTML, CSS, JavaScript</a:t>
          </a:r>
          <a:r>
            <a:rPr lang="ko-KR" sz="1600" b="0" i="0" kern="1200"/>
            <a:t>를 이용한 웹 기초와 프론트엔드 개발 스킬 습득</a:t>
          </a:r>
          <a:endParaRPr lang="ko-KR" sz="1600" kern="120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b="0" i="0" kern="1200"/>
            <a:t>React.js</a:t>
          </a:r>
          <a:r>
            <a:rPr lang="ko-KR" sz="1600" b="0" i="0" kern="1200"/>
            <a:t>와 </a:t>
          </a:r>
          <a:r>
            <a:rPr lang="en-US" sz="1600" b="0" i="0" kern="1200"/>
            <a:t>MUI</a:t>
          </a:r>
          <a:r>
            <a:rPr lang="ko-KR" sz="1600" b="0" i="0" kern="1200"/>
            <a:t>를 활용한 동적이고 반응형 웹 애플리케이션 구축</a:t>
          </a:r>
          <a:endParaRPr lang="ko-KR" sz="1600" kern="1200"/>
        </a:p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600" b="0" i="0" kern="1200"/>
            <a:t>가상머신을 활용한 개발 환경 구성과 미니 프로젝트를 통한 종합적인 실습 및 응용</a:t>
          </a:r>
          <a:endParaRPr lang="ko-KR" sz="1600" kern="1200"/>
        </a:p>
      </dsp:txBody>
      <dsp:txXfrm>
        <a:off x="0" y="4368790"/>
        <a:ext cx="8974721" cy="11519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7AC6B-1030-4E73-9B32-539A23AD6B1A}">
      <dsp:nvSpPr>
        <dsp:cNvPr id="0" name=""/>
        <dsp:cNvSpPr/>
      </dsp:nvSpPr>
      <dsp:spPr>
        <a:xfrm>
          <a:off x="0" y="35895"/>
          <a:ext cx="10595176" cy="662731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900" b="1" i="0" kern="1200" dirty="0" err="1"/>
            <a:t>마이크로서비스</a:t>
          </a:r>
          <a:r>
            <a:rPr lang="ko-KR" altLang="en-US" sz="1900" b="1" i="0" kern="1200" dirty="0"/>
            <a:t> 개념 이해 및 설계</a:t>
          </a:r>
          <a:endParaRPr lang="ko-KR" sz="1900" kern="1200" dirty="0"/>
        </a:p>
      </dsp:txBody>
      <dsp:txXfrm>
        <a:off x="32352" y="68247"/>
        <a:ext cx="10530472" cy="598027"/>
      </dsp:txXfrm>
    </dsp:sp>
    <dsp:sp modelId="{2FD61C48-43AE-4656-8B19-F0E9814FB6B0}">
      <dsp:nvSpPr>
        <dsp:cNvPr id="0" name=""/>
        <dsp:cNvSpPr/>
      </dsp:nvSpPr>
      <dsp:spPr>
        <a:xfrm>
          <a:off x="0" y="698627"/>
          <a:ext cx="10595176" cy="1081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397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altLang="en-US" sz="1500" b="0" i="0" kern="1200"/>
            <a:t>모노리식 서비스와 마이크로서비스 비교 분석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altLang="ko-KR" sz="1500" b="0" i="0" kern="1200"/>
            <a:t>RESTful API </a:t>
          </a:r>
          <a:r>
            <a:rPr lang="ko-KR" altLang="en-US" sz="1500" b="0" i="0" kern="1200"/>
            <a:t>및 비동기 이벤트 기반 통신 메커니즘 학습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altLang="en-US" sz="1500" b="0" i="0" kern="1200"/>
            <a:t>이벤트 드리븐 아키텍처와 </a:t>
          </a:r>
          <a:r>
            <a:rPr lang="en-US" altLang="ko-KR" sz="1500" b="0" i="0" kern="1200"/>
            <a:t>DDD</a:t>
          </a:r>
          <a:r>
            <a:rPr lang="ko-KR" altLang="en-US" sz="1500" b="0" i="0" kern="1200"/>
            <a:t>를 통한 마이크로서비스 설계 원칙 이해</a:t>
          </a:r>
        </a:p>
      </dsp:txBody>
      <dsp:txXfrm>
        <a:off x="0" y="698627"/>
        <a:ext cx="10595176" cy="1081575"/>
      </dsp:txXfrm>
    </dsp:sp>
    <dsp:sp modelId="{E3A1FDC1-E599-4F75-9B50-7CA907FA58BE}">
      <dsp:nvSpPr>
        <dsp:cNvPr id="0" name=""/>
        <dsp:cNvSpPr/>
      </dsp:nvSpPr>
      <dsp:spPr>
        <a:xfrm>
          <a:off x="0" y="1780202"/>
          <a:ext cx="10595176" cy="662731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ko-KR" altLang="en-US" sz="2100" b="1" i="0" kern="1200" dirty="0" err="1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마이크로서비스</a:t>
          </a:r>
          <a:r>
            <a:rPr lang="ko-KR" altLang="en-US" sz="2100" b="1" i="0" kern="1200" dirty="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 개발 프로세스와 도구 습득</a:t>
          </a:r>
        </a:p>
      </dsp:txBody>
      <dsp:txXfrm>
        <a:off x="32352" y="1812554"/>
        <a:ext cx="10530472" cy="598027"/>
      </dsp:txXfrm>
    </dsp:sp>
    <dsp:sp modelId="{033E36C0-4BEA-4FB7-89D1-182E61FD3840}">
      <dsp:nvSpPr>
        <dsp:cNvPr id="0" name=""/>
        <dsp:cNvSpPr/>
      </dsp:nvSpPr>
      <dsp:spPr>
        <a:xfrm>
          <a:off x="0" y="2442934"/>
          <a:ext cx="10595176" cy="1081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397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altLang="en-US" sz="1500" b="0" i="0" kern="1200"/>
            <a:t>이벤트스토밍을 통한 복잡한 도메인 문제 해결 접근 전략 습득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altLang="en-US" sz="1500" b="0" i="0" kern="1200"/>
            <a:t>실제 비즈니스 시나리오에 적용하는 이벤트스토밍 실습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altLang="en-US" sz="1500" b="0" i="0" kern="1200"/>
            <a:t>마이크로서비스의 개발 도구 및 프레임워크 활용 기술 습득</a:t>
          </a:r>
        </a:p>
      </dsp:txBody>
      <dsp:txXfrm>
        <a:off x="0" y="2442934"/>
        <a:ext cx="10595176" cy="1081575"/>
      </dsp:txXfrm>
    </dsp:sp>
    <dsp:sp modelId="{891636F8-6B05-452C-8532-D40A2CB90E9C}">
      <dsp:nvSpPr>
        <dsp:cNvPr id="0" name=""/>
        <dsp:cNvSpPr/>
      </dsp:nvSpPr>
      <dsp:spPr>
        <a:xfrm>
          <a:off x="0" y="3524509"/>
          <a:ext cx="10595176" cy="662731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ko-KR" altLang="en-US" sz="2100" b="1" i="0" kern="1200">
              <a:solidFill>
                <a:prstClr val="white"/>
              </a:solidFill>
              <a:latin typeface="맑은 고딕" panose="020F0502020204030204"/>
              <a:ea typeface="맑은 고딕" panose="020B0503020000020004" pitchFamily="50" charset="-127"/>
              <a:cs typeface="+mn-cs"/>
            </a:rPr>
            <a:t>마이크로서비스 운영 및 테스트 전략</a:t>
          </a:r>
        </a:p>
      </dsp:txBody>
      <dsp:txXfrm>
        <a:off x="32352" y="3556861"/>
        <a:ext cx="10530472" cy="598027"/>
      </dsp:txXfrm>
    </dsp:sp>
    <dsp:sp modelId="{94BDE916-6D51-4964-AE98-4CCF32BC5305}">
      <dsp:nvSpPr>
        <dsp:cNvPr id="0" name=""/>
        <dsp:cNvSpPr/>
      </dsp:nvSpPr>
      <dsp:spPr>
        <a:xfrm>
          <a:off x="0" y="4187241"/>
          <a:ext cx="10595176" cy="1081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6397" tIns="24130" rIns="135128" bIns="24130" numCol="1" spcCol="1270" anchor="t" anchorCtr="0">
          <a:noAutofit/>
        </a:bodyPr>
        <a:lstStyle/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en-US" altLang="ko-KR" sz="1500" b="0" i="0" kern="1200"/>
            <a:t>API </a:t>
          </a:r>
          <a:r>
            <a:rPr lang="ko-KR" altLang="en-US" sz="1500" b="0" i="0" kern="1200"/>
            <a:t>게이트웨이를 통한 서비스 연동 및 인증인가 처리 방법 학습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altLang="en-US" sz="1500" b="0" i="0" kern="1200"/>
            <a:t>마이크로서비스 기반 아키텍처에서의 데이터 통합 패턴 구현</a:t>
          </a:r>
        </a:p>
        <a:p>
          <a:pPr marL="114300" lvl="1" indent="-114300" algn="l" defTabSz="66675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+mj-lt"/>
            <a:buAutoNum type="arabicPeriod"/>
          </a:pPr>
          <a:r>
            <a:rPr lang="ko-KR" altLang="en-US" sz="1500" b="0" i="0" kern="1200"/>
            <a:t>컨트랙트 테스트를 활용한 마이크로서비스 테스트 전략과 실습</a:t>
          </a:r>
        </a:p>
      </dsp:txBody>
      <dsp:txXfrm>
        <a:off x="0" y="4187241"/>
        <a:ext cx="10595176" cy="10815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C13A3-0EC1-4050-9796-EF1A87238874}">
      <dsp:nvSpPr>
        <dsp:cNvPr id="0" name=""/>
        <dsp:cNvSpPr/>
      </dsp:nvSpPr>
      <dsp:spPr>
        <a:xfrm>
          <a:off x="0" y="13392"/>
          <a:ext cx="10832457" cy="46507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1" i="0" kern="1200"/>
            <a:t>클라우드와 도커를 활용한 효율적인 개발 환경 및 배포</a:t>
          </a:r>
          <a:endParaRPr lang="ko-KR" sz="1500" kern="1200"/>
        </a:p>
      </dsp:txBody>
      <dsp:txXfrm>
        <a:off x="22703" y="36095"/>
        <a:ext cx="10787051" cy="419669"/>
      </dsp:txXfrm>
    </dsp:sp>
    <dsp:sp modelId="{773FBCD5-13BA-47E6-ADE1-E111A022FEA4}">
      <dsp:nvSpPr>
        <dsp:cNvPr id="0" name=""/>
        <dsp:cNvSpPr/>
      </dsp:nvSpPr>
      <dsp:spPr>
        <a:xfrm>
          <a:off x="0" y="478467"/>
          <a:ext cx="10832457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931" tIns="19050" rIns="106680" bIns="1905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200" b="0" i="0" kern="1200"/>
            <a:t>도커를 이용한 어플리케이션 컨테이너화 및 이미지 관리</a:t>
          </a:r>
          <a:endParaRPr lang="ko-KR" sz="1200" kern="120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AWS</a:t>
          </a:r>
          <a:r>
            <a:rPr lang="ko-KR" sz="1200" b="0" i="0" kern="1200"/>
            <a:t>와 </a:t>
          </a:r>
          <a:r>
            <a:rPr lang="en-US" sz="1200" b="0" i="0" kern="1200"/>
            <a:t>Azure </a:t>
          </a:r>
          <a:r>
            <a:rPr lang="ko-KR" sz="1200" b="0" i="0" kern="1200"/>
            <a:t>클라우드 서비스를 통한 컨테이너 오케스트레이션 환경 구축</a:t>
          </a:r>
          <a:endParaRPr lang="ko-KR" sz="1200" kern="120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200" b="0" i="0" kern="1200"/>
            <a:t>쿠버네티스를 이용한 마이크로서비스 관리 및 무정지 배포</a:t>
          </a:r>
          <a:r>
            <a:rPr lang="en-US" sz="1200" b="0" i="0" kern="1200"/>
            <a:t>(Rolling Update)</a:t>
          </a:r>
          <a:endParaRPr lang="ko-KR" sz="1200" kern="1200"/>
        </a:p>
      </dsp:txBody>
      <dsp:txXfrm>
        <a:off x="0" y="478467"/>
        <a:ext cx="10832457" cy="869400"/>
      </dsp:txXfrm>
    </dsp:sp>
    <dsp:sp modelId="{9474089C-7BF7-4237-A3EF-4D22026B4273}">
      <dsp:nvSpPr>
        <dsp:cNvPr id="0" name=""/>
        <dsp:cNvSpPr/>
      </dsp:nvSpPr>
      <dsp:spPr>
        <a:xfrm>
          <a:off x="0" y="1347867"/>
          <a:ext cx="10832457" cy="46507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1" i="0" kern="1200"/>
            <a:t>통합 모니터링 및 로깅을 통한 서비스 운영 최적화</a:t>
          </a:r>
          <a:endParaRPr lang="ko-KR" sz="1500" kern="1200"/>
        </a:p>
      </dsp:txBody>
      <dsp:txXfrm>
        <a:off x="22703" y="1370570"/>
        <a:ext cx="10787051" cy="419669"/>
      </dsp:txXfrm>
    </dsp:sp>
    <dsp:sp modelId="{570D10AD-C28B-4235-A9FE-97DA15028AC8}">
      <dsp:nvSpPr>
        <dsp:cNvPr id="0" name=""/>
        <dsp:cNvSpPr/>
      </dsp:nvSpPr>
      <dsp:spPr>
        <a:xfrm>
          <a:off x="0" y="1812942"/>
          <a:ext cx="10832457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931" tIns="19050" rIns="106680" bIns="1905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Prometheus</a:t>
          </a:r>
          <a:r>
            <a:rPr lang="ko-KR" sz="1200" b="0" i="0" kern="1200"/>
            <a:t>와 </a:t>
          </a:r>
          <a:r>
            <a:rPr lang="en-US" sz="1200" b="0" i="0" kern="1200"/>
            <a:t>Grafana</a:t>
          </a:r>
          <a:r>
            <a:rPr lang="ko-KR" sz="1200" b="0" i="0" kern="1200"/>
            <a:t>를 이용한 메트릭스 기반 모니터링 시스템 구축</a:t>
          </a:r>
          <a:endParaRPr lang="ko-KR" sz="1200" kern="120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EFK </a:t>
          </a:r>
          <a:r>
            <a:rPr lang="ko-KR" sz="1200" b="0" i="0" kern="1200"/>
            <a:t>스택을 활용한 통합 로깅 시스템 구축 및 관리</a:t>
          </a:r>
          <a:endParaRPr lang="ko-KR" sz="1200" kern="120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Istio </a:t>
          </a:r>
          <a:r>
            <a:rPr lang="ko-KR" sz="1200" b="0" i="0" kern="1200"/>
            <a:t>서비스 메시를 통한 고급 오케스트레이션 기능 실습</a:t>
          </a:r>
          <a:endParaRPr lang="ko-KR" sz="1200" kern="1200"/>
        </a:p>
      </dsp:txBody>
      <dsp:txXfrm>
        <a:off x="0" y="1812942"/>
        <a:ext cx="10832457" cy="869400"/>
      </dsp:txXfrm>
    </dsp:sp>
    <dsp:sp modelId="{F4253BF9-7FDF-452C-A7C3-2FF46ECF4BEA}">
      <dsp:nvSpPr>
        <dsp:cNvPr id="0" name=""/>
        <dsp:cNvSpPr/>
      </dsp:nvSpPr>
      <dsp:spPr>
        <a:xfrm>
          <a:off x="0" y="2682343"/>
          <a:ext cx="10832457" cy="46507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1" i="0" kern="1200"/>
            <a:t>파이프라인을 통한 지속적인 통합 및 배포 자동화</a:t>
          </a:r>
          <a:endParaRPr lang="ko-KR" sz="1500" kern="1200"/>
        </a:p>
      </dsp:txBody>
      <dsp:txXfrm>
        <a:off x="22703" y="2705046"/>
        <a:ext cx="10787051" cy="419669"/>
      </dsp:txXfrm>
    </dsp:sp>
    <dsp:sp modelId="{5C076CC0-F831-46C6-A19A-2978E29F464F}">
      <dsp:nvSpPr>
        <dsp:cNvPr id="0" name=""/>
        <dsp:cNvSpPr/>
      </dsp:nvSpPr>
      <dsp:spPr>
        <a:xfrm>
          <a:off x="0" y="3147418"/>
          <a:ext cx="10832457" cy="869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931" tIns="19050" rIns="106680" bIns="1905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AWS Code Build</a:t>
          </a:r>
          <a:r>
            <a:rPr lang="ko-KR" sz="1200" b="0" i="0" kern="1200"/>
            <a:t>와 </a:t>
          </a:r>
          <a:r>
            <a:rPr lang="en-US" sz="1200" b="0" i="0" kern="1200"/>
            <a:t>Azure DevOps</a:t>
          </a:r>
          <a:r>
            <a:rPr lang="ko-KR" sz="1200" b="0" i="0" kern="1200"/>
            <a:t>를 활용한 </a:t>
          </a:r>
          <a:r>
            <a:rPr lang="en-US" sz="1200" b="0" i="0" kern="1200"/>
            <a:t>CI/CD </a:t>
          </a:r>
          <a:r>
            <a:rPr lang="ko-KR" sz="1200" b="0" i="0" kern="1200"/>
            <a:t>파이프라인 구축</a:t>
          </a:r>
          <a:endParaRPr lang="ko-KR" sz="1200" kern="120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200" b="0" i="0" kern="1200"/>
            <a:t>Argo CD</a:t>
          </a:r>
          <a:r>
            <a:rPr lang="ko-KR" sz="1200" b="0" i="0" kern="1200"/>
            <a:t>를 이용한 선언적 배포 및 </a:t>
          </a:r>
          <a:r>
            <a:rPr lang="en-US" sz="1200" b="0" i="0" kern="1200"/>
            <a:t>A/B </a:t>
          </a:r>
          <a:r>
            <a:rPr lang="ko-KR" sz="1200" b="0" i="0" kern="1200"/>
            <a:t>테스팅 방식의 배포 실습</a:t>
          </a:r>
          <a:endParaRPr lang="ko-KR" sz="1200" kern="120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200" b="0" i="0" kern="1200"/>
            <a:t>쿠버네티스 아키텍처 이해 및 프라이빗 클라우드 환경 구축</a:t>
          </a:r>
          <a:endParaRPr lang="ko-KR" sz="1200" kern="1200"/>
        </a:p>
      </dsp:txBody>
      <dsp:txXfrm>
        <a:off x="0" y="3147418"/>
        <a:ext cx="10832457" cy="869400"/>
      </dsp:txXfrm>
    </dsp:sp>
    <dsp:sp modelId="{4BD83301-571F-40A9-A75A-A0395744BF2D}">
      <dsp:nvSpPr>
        <dsp:cNvPr id="0" name=""/>
        <dsp:cNvSpPr/>
      </dsp:nvSpPr>
      <dsp:spPr>
        <a:xfrm>
          <a:off x="0" y="4016818"/>
          <a:ext cx="10832457" cy="465075"/>
        </a:xfrm>
        <a:prstGeom prst="roundRect">
          <a:avLst/>
        </a:prstGeom>
        <a:solidFill>
          <a:srgbClr val="553C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b="1" i="0" kern="1200"/>
            <a:t>보안과 개인 정보 보호를 중시하는 </a:t>
          </a:r>
          <a:r>
            <a:rPr lang="en-US" sz="1500" b="1" i="0" kern="1200"/>
            <a:t>AI </a:t>
          </a:r>
          <a:r>
            <a:rPr lang="ko-KR" sz="1500" b="1" i="0" kern="1200"/>
            <a:t>개발 환경 설정</a:t>
          </a:r>
          <a:endParaRPr lang="ko-KR" sz="1500" kern="1200"/>
        </a:p>
      </dsp:txBody>
      <dsp:txXfrm>
        <a:off x="22703" y="4039521"/>
        <a:ext cx="10787051" cy="419669"/>
      </dsp:txXfrm>
    </dsp:sp>
    <dsp:sp modelId="{E3A2AEE9-A6DF-4248-B433-236D760BE343}">
      <dsp:nvSpPr>
        <dsp:cNvPr id="0" name=""/>
        <dsp:cNvSpPr/>
      </dsp:nvSpPr>
      <dsp:spPr>
        <a:xfrm>
          <a:off x="0" y="4481893"/>
          <a:ext cx="10832457" cy="574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931" tIns="19050" rIns="106680" bIns="19050" numCol="1" spcCol="1270" anchor="t" anchorCtr="0">
          <a:noAutofit/>
        </a:bodyPr>
        <a:lstStyle/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200" b="0" i="0" kern="1200"/>
            <a:t>로컬 </a:t>
          </a:r>
          <a:r>
            <a:rPr lang="en-US" sz="1200" b="0" i="0" kern="1200"/>
            <a:t>LLM </a:t>
          </a:r>
          <a:r>
            <a:rPr lang="ko-KR" sz="1200" b="0" i="0" kern="1200"/>
            <a:t>모델을 활용한 폐쇄형 생성형 </a:t>
          </a:r>
          <a:r>
            <a:rPr lang="en-US" sz="1200" b="0" i="0" kern="1200"/>
            <a:t>AI </a:t>
          </a:r>
          <a:r>
            <a:rPr lang="ko-KR" sz="1200" b="0" i="0" kern="1200"/>
            <a:t>환경 구축 및 연동</a:t>
          </a:r>
          <a:endParaRPr lang="ko-KR" sz="1200" kern="1200"/>
        </a:p>
        <a:p>
          <a:pPr marL="114300" lvl="1" indent="-114300" algn="l" defTabSz="5334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sz="1200" b="0" i="0" kern="1200"/>
            <a:t>데이터와 모델의 안전한 적용 및 배포 방법 학습</a:t>
          </a:r>
          <a:endParaRPr lang="ko-KR" sz="1200" kern="1200"/>
        </a:p>
      </dsp:txBody>
      <dsp:txXfrm>
        <a:off x="0" y="4481893"/>
        <a:ext cx="10832457" cy="5744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60562-50C9-C742-BEE1-2C578605D9E2}" type="datetimeFigureOut">
              <a:rPr kumimoji="1" lang="ko-US" altLang="en-US" smtClean="0"/>
              <a:t>03/06/2024</a:t>
            </a:fld>
            <a:endParaRPr kumimoji="1" lang="ko-US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US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9A9C0-6246-C44F-9E28-142BDDF6AC8B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034112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5586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5C546C8B-C004-D1F5-8214-7E733CAB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D74D6441-E16A-059F-AB5C-0256A8946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F525240E-1B02-1056-17E8-A5AE17A989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5237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D109D088-9630-3862-137D-D429183C5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3AFA57B5-5FC4-19A8-9FCE-9DA3353BC8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7B7BB7C8-A30C-F4DC-E335-079A0C1D12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9041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FA53FE6C-B20C-D913-44C0-9751730B8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6C95B7F8-72A5-6DAF-82CF-8A253BFDFC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95E4E496-293A-7DA9-C26E-8B9F095E97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82631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46C81E61-9529-98A1-82CC-9CF3A202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8905658E-A632-CD86-1B26-59958C169E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41BB212C-0EBA-0D52-5561-DC0F593DF3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7880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5D200D81-C7A4-9B4A-4FFB-F64073295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C2D88785-2162-BB0B-0326-BC3517006E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EAF1511C-39E2-E7D8-195D-63F72FD0E2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4185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396A683C-86B8-9AF2-DB64-0989C0266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E78AABA3-5E58-6E30-4B03-F8F7BBFFAD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4FD63DD8-E573-F810-4938-30707D5DEB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227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39F0175E-BEA7-EE8D-EBF0-9021670D0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68CA9D66-455E-12FF-6B66-173CA02CA9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483C18A5-AC8D-E936-E156-41BCA6E1DB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8281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82D08E24-047A-D641-0386-47021A2AA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13572353-F703-B0A4-E1F5-1B5CDD9EC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60630C3C-FDBE-E4A1-7A2F-9C8E847EFC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80725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A043AF2B-1315-3A3A-2A18-75A228C15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0AA51F99-74A2-FA57-ADEB-A88A403694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2A3B80C5-A119-244E-6564-5092321BB6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0942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13F1D357-03B0-010F-246E-A52E075B9A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455CAD8C-2090-861C-E9A7-B3D76CFDA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EA423254-514C-1A43-AF8D-8A6F0CDBB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416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7FA0-D6F1-989B-12C9-07A06B63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62E44-D4A4-5A49-1A43-DBA6A6942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9E844D-EE97-2864-77B9-80A03847E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5AE19-4CA8-4B0F-464D-29E5B6B61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119832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12E5BC07-50F5-F8E8-D700-6AD15C32D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9AD47E42-4091-F00E-FE8A-0B580086E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6DFB35BC-E743-8795-EECC-9D4D4A296A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63929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0EE6DE4E-4BF7-904D-6546-3E79F90B2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C8F618CE-18B8-B93F-82B6-7D04DE00A8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155025ED-47A6-C8B8-8586-521BBBC092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56737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906C3717-EAB3-8B3A-5470-F48D4DBA2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6B4B13FA-8270-2D1E-D03C-887C6A8DA0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1069A13E-280C-42A8-49A1-2268878058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4345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5F1BEC51-01A0-8C4E-D128-F2BC30EA5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5C89F132-88D1-2A35-6D42-9383258192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AEF1DB20-35F9-5B76-5E19-F8E369DD5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1374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8F05E787-611A-734A-7DBA-79180A9E3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2C1F0305-B4A8-4827-4E5C-B0E2D9851A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0CBA79E4-F5C4-7C44-626C-2A81BFDB7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77447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819FC968-BB42-A2FE-1CBA-1A881537A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3C0F990F-37FF-53BA-258F-770B349407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9DC9EFB9-EFCD-E09F-B51D-76B32719DB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09515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5C546C8B-C004-D1F5-8214-7E733CAB7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D74D6441-E16A-059F-AB5C-0256A89464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F525240E-1B02-1056-17E8-A5AE17A989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5237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10654F64-9CB2-508E-8936-27826863F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09F75244-7AE3-F386-6FFA-6462D204DB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3C616B76-2C8A-80BD-7768-18B7253162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89931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C7E35602-38C2-12E3-08F8-ED4E12715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C245C8A5-0F29-7249-6D9E-EC4D5C5EF8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1C065035-CF9F-802D-398D-DAEDF01F1B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25551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1ACF9667-68E1-5EB2-772D-8871CDFB8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3978BCB8-3B9F-69BD-9F0F-AA8912CB36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11DB11C4-9847-8E76-5DB8-A44CE7A0FF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17377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ACFBB-38F8-1170-6C22-BFAEA56DD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6AFC0F-4436-D905-9E14-164E0CFC34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F2B0B3-01FA-9DDC-A696-2622966163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FB0575-F2A9-3D80-9079-4E6245E2E6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6132473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A2A342FF-C3D6-EB31-4CC5-8A734A972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4CFCAB6F-AE3F-E65C-059B-44D221E9B3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477571DD-47FB-47AE-65AF-328AD6D0FD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857649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0A7FCB7C-F141-E19D-79C7-84588767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5EED0442-C9E3-E1DB-49E3-69327D67D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CBC2E9AB-42E8-9C8F-AC58-2ECB644E0E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271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5DC41A27-72FA-9587-BFFB-E2340421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D9B06F33-9656-C03B-344D-985D2B9603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824B5615-8457-F215-2337-59FBADFAAA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5547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65BB75E8-ACB8-6597-62DC-524F58CC1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971C6F19-3B49-7D30-1D39-CC349278F6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C1182BD5-8B7D-E62D-1259-0B016D0C8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5305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9543FA60-3DD5-50FE-EA00-17D615993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E1BEE3A5-901D-02D5-E0C9-BA30130C55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603B4639-1BCA-1308-3A9C-6A786CFFFF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553188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371FF9E6-31F4-E067-FBF3-739BCC7C7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7:notes">
            <a:extLst>
              <a:ext uri="{FF2B5EF4-FFF2-40B4-BE49-F238E27FC236}">
                <a16:creationId xmlns:a16="http://schemas.microsoft.com/office/drawing/2014/main" id="{25765ED4-CA1B-CD8C-1D03-21343E05DA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ato"/>
              <a:buNone/>
            </a:pPr>
            <a:endParaRPr/>
          </a:p>
        </p:txBody>
      </p:sp>
      <p:sp>
        <p:nvSpPr>
          <p:cNvPr id="258" name="Google Shape;258;p7:notes">
            <a:extLst>
              <a:ext uri="{FF2B5EF4-FFF2-40B4-BE49-F238E27FC236}">
                <a16:creationId xmlns:a16="http://schemas.microsoft.com/office/drawing/2014/main" id="{BECF6A6C-34AB-40E4-AFBB-7007F6302C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0207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957EC-785F-44A7-F8AE-FBEC516A2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5CC17B-9983-CEC9-EF52-A243AA31F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0F85FA-A07B-6B16-DEDC-974CD4EE9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01F6E7-3861-1B03-AC75-5F734C72E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591482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28D44-AB50-9D64-78CC-F7F8C110E0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9F3219-13E2-7027-A122-DEC87BBBC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698AB9-B282-84B2-ED79-87D8E44D8A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AF47A4-7D6B-2663-5CCA-663F80E83C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8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622159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10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52922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11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980690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12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015684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67FA0-D6F1-989B-12C9-07A06B63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62E44-D4A4-5A49-1A43-DBA6A6942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9E844D-EE97-2864-77B9-80A03847E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55AE19-4CA8-4B0F-464D-29E5B6B61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19A9C0-6246-C44F-9E28-142BDDF6AC8B}" type="slidenum">
              <a:rPr kumimoji="1" lang="ko-US" altLang="en-US" smtClean="0"/>
              <a:t>13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30716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64BD4E15-0457-4030-B934-ECAF1888B20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1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969696"/>
                </a:solidFill>
                <a:latin typeface="Calibri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en">
                <a:latin typeface="Segoe UI Symbol"/>
                <a:cs typeface="Segoe UI Symbol"/>
              </a:rPr>
              <a:t>Ⓒ</a:t>
            </a:r>
            <a:r>
              <a:rPr lang="en" spc="-25">
                <a:latin typeface="Segoe UI Symbol"/>
                <a:cs typeface="Segoe UI Symbol"/>
              </a:rPr>
              <a:t> </a:t>
            </a:r>
            <a:r>
              <a:rPr lang="en" spc="-5"/>
              <a:t>2022</a:t>
            </a:r>
            <a:r>
              <a:rPr lang="en" spc="10"/>
              <a:t> </a:t>
            </a:r>
            <a:r>
              <a:rPr lang="en" spc="-5"/>
              <a:t>TWOLINECODE</a:t>
            </a:r>
            <a:r>
              <a:rPr lang="en" spc="20"/>
              <a:t> </a:t>
            </a:r>
            <a:r>
              <a:rPr lang="en" spc="-5"/>
              <a:t>Inc.</a:t>
            </a:r>
            <a:r>
              <a:rPr lang="en" spc="10"/>
              <a:t> </a:t>
            </a:r>
            <a:r>
              <a:rPr lang="en" spc="-5"/>
              <a:t>All</a:t>
            </a:r>
            <a:r>
              <a:rPr lang="en" spc="10"/>
              <a:t> </a:t>
            </a:r>
            <a:r>
              <a:rPr lang="en" spc="-5"/>
              <a:t>rights</a:t>
            </a:r>
            <a:r>
              <a:rPr lang="en" spc="20"/>
              <a:t> </a:t>
            </a:r>
            <a:r>
              <a:rPr lang="en" spc="-5"/>
              <a:t>reserved.</a:t>
            </a:r>
            <a:r>
              <a:rPr lang="en" spc="120"/>
              <a:t>  </a:t>
            </a:r>
            <a:r>
              <a:rPr lang="en" spc="350"/>
              <a:t> </a:t>
            </a:r>
            <a:fld id="{81D60167-4931-47E6-BA6A-407CBD079E47}" type="slidenum">
              <a:rPr sz="600" smtClean="0"/>
              <a:pPr marL="12700">
                <a:spcBef>
                  <a:spcPts val="95"/>
                </a:spcBef>
              </a:pPr>
              <a:t>‹#›</a:t>
            </a:fld>
            <a:endParaRPr sz="600">
              <a:latin typeface="Segoe UI Symbol"/>
              <a:cs typeface="Segoe UI Symbol"/>
            </a:endParaRPr>
          </a:p>
        </p:txBody>
      </p:sp>
    </p:spTree>
    <p:extLst>
      <p:ext uri="{BB962C8B-B14F-4D97-AF65-F5344CB8AC3E}">
        <p14:creationId xmlns:p14="http://schemas.microsoft.com/office/powerpoint/2010/main" val="3408761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597B3108-2E12-4E23-942C-84656ED3998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32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896810C-777E-48D7-ABD6-AEC81CD0AC98}"/>
              </a:ext>
            </a:extLst>
          </p:cNvPr>
          <p:cNvSpPr/>
          <p:nvPr userDrawn="1"/>
        </p:nvSpPr>
        <p:spPr>
          <a:xfrm>
            <a:off x="232011" y="1761"/>
            <a:ext cx="9669673" cy="920124"/>
          </a:xfrm>
          <a:prstGeom prst="rect">
            <a:avLst/>
          </a:prstGeom>
          <a:gradFill flip="none" rotWithShape="1">
            <a:gsLst>
              <a:gs pos="39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E18AC9-3A88-43BD-89F8-80C8A849D2B9}"/>
              </a:ext>
            </a:extLst>
          </p:cNvPr>
          <p:cNvSpPr txBox="1"/>
          <p:nvPr userDrawn="1"/>
        </p:nvSpPr>
        <p:spPr>
          <a:xfrm>
            <a:off x="407204" y="263372"/>
            <a:ext cx="48488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학습 개요</a:t>
            </a:r>
            <a:endParaRPr lang="en-US" altLang="ko-KR" sz="2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642B4A-2246-4C0E-90DA-36D5305722D3}"/>
              </a:ext>
            </a:extLst>
          </p:cNvPr>
          <p:cNvSpPr txBox="1"/>
          <p:nvPr userDrawn="1"/>
        </p:nvSpPr>
        <p:spPr>
          <a:xfrm>
            <a:off x="716695" y="1464313"/>
            <a:ext cx="151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학습 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내용</a:t>
            </a:r>
            <a:endParaRPr lang="en-US" altLang="ko-KR" sz="1800" b="1" dirty="0">
              <a:solidFill>
                <a:schemeClr val="accent2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9FFFC-65A0-45A2-ABBA-E59F2CCF1D27}"/>
              </a:ext>
            </a:extLst>
          </p:cNvPr>
          <p:cNvSpPr txBox="1"/>
          <p:nvPr userDrawn="1"/>
        </p:nvSpPr>
        <p:spPr>
          <a:xfrm>
            <a:off x="716695" y="3231200"/>
            <a:ext cx="1512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나눔고딕" pitchFamily="2" charset="-127"/>
                <a:ea typeface="나눔고딕" pitchFamily="2" charset="-127"/>
              </a:rPr>
              <a:t>학습 </a:t>
            </a:r>
            <a:r>
              <a:rPr lang="ko-KR" altLang="en-US" b="1" dirty="0">
                <a:solidFill>
                  <a:schemeClr val="accent2"/>
                </a:solidFill>
                <a:latin typeface="나눔고딕" pitchFamily="2" charset="-127"/>
                <a:ea typeface="나눔고딕" pitchFamily="2" charset="-127"/>
              </a:rPr>
              <a:t>목표</a:t>
            </a:r>
            <a:endParaRPr lang="en-US" altLang="ko-KR" sz="1800" b="1" dirty="0">
              <a:solidFill>
                <a:schemeClr val="accent2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1B95D7-8683-401E-B71C-4EEA7F94AF5E}"/>
              </a:ext>
            </a:extLst>
          </p:cNvPr>
          <p:cNvSpPr txBox="1"/>
          <p:nvPr userDrawn="1"/>
        </p:nvSpPr>
        <p:spPr>
          <a:xfrm>
            <a:off x="10487649" y="6380665"/>
            <a:ext cx="1395719" cy="192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50" b="1" dirty="0">
                <a:solidFill>
                  <a:schemeClr val="bg1">
                    <a:lumMod val="75000"/>
                  </a:schemeClr>
                </a:solidFill>
                <a:latin typeface="나눔고딕" pitchFamily="2" charset="-127"/>
                <a:ea typeface="나눔고딕" pitchFamily="2" charset="-127"/>
              </a:rPr>
              <a:t>삼성금융사 디지털 전략과정 </a:t>
            </a:r>
            <a:r>
              <a:rPr lang="ko-KR" altLang="en-US" sz="650" b="1" dirty="0" err="1">
                <a:solidFill>
                  <a:schemeClr val="bg1">
                    <a:lumMod val="75000"/>
                  </a:schemeClr>
                </a:solidFill>
                <a:latin typeface="나눔고딕" pitchFamily="2" charset="-127"/>
                <a:ea typeface="나눔고딕" pitchFamily="2" charset="-127"/>
              </a:rPr>
              <a:t>ㅣ</a:t>
            </a:r>
            <a:endParaRPr lang="en-US" altLang="ko-KR" sz="650" b="1" dirty="0">
              <a:solidFill>
                <a:schemeClr val="bg1">
                  <a:lumMod val="75000"/>
                </a:schemeClr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88A7E6-4C6B-46AA-9BE7-6AD61C1DEA3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12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0C977AA9-F7FB-46B7-9A2E-04E5A985D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E58E07AA-D77B-4C1B-9DC4-A55B394DD3AE}"/>
              </a:ext>
            </a:extLst>
          </p:cNvPr>
          <p:cNvSpPr/>
          <p:nvPr userDrawn="1"/>
        </p:nvSpPr>
        <p:spPr>
          <a:xfrm>
            <a:off x="2400943" y="3628617"/>
            <a:ext cx="366607" cy="355478"/>
          </a:xfrm>
          <a:prstGeom prst="ellipse">
            <a:avLst/>
          </a:prstGeom>
          <a:solidFill>
            <a:srgbClr val="EB8004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44D01-6B7B-4ED7-9D8C-70DF1B045219}"/>
              </a:ext>
            </a:extLst>
          </p:cNvPr>
          <p:cNvSpPr txBox="1"/>
          <p:nvPr userDrawn="1"/>
        </p:nvSpPr>
        <p:spPr>
          <a:xfrm>
            <a:off x="812090" y="3745504"/>
            <a:ext cx="20036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나눔고딕" pitchFamily="2" charset="-127"/>
                <a:ea typeface="나눔고딕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366765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사람, 전자기기이(가) 표시된 사진&#10;&#10;자동 생성된 설명">
            <a:extLst>
              <a:ext uri="{FF2B5EF4-FFF2-40B4-BE49-F238E27FC236}">
                <a16:creationId xmlns:a16="http://schemas.microsoft.com/office/drawing/2014/main" id="{0C977AA9-F7FB-46B7-9A2E-04E5A985DA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75" y="0"/>
            <a:ext cx="9065925" cy="64117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944D01-6B7B-4ED7-9D8C-70DF1B045219}"/>
              </a:ext>
            </a:extLst>
          </p:cNvPr>
          <p:cNvSpPr txBox="1"/>
          <p:nvPr userDrawn="1"/>
        </p:nvSpPr>
        <p:spPr>
          <a:xfrm>
            <a:off x="812090" y="3745504"/>
            <a:ext cx="200368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latin typeface="나눔고딕" pitchFamily="2" charset="-127"/>
                <a:ea typeface="나눔고딕" pitchFamily="2" charset="-127"/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75719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BF47E69-65E0-4298-9FB4-FF5BC45727CE}"/>
              </a:ext>
            </a:extLst>
          </p:cNvPr>
          <p:cNvSpPr/>
          <p:nvPr userDrawn="1"/>
        </p:nvSpPr>
        <p:spPr>
          <a:xfrm>
            <a:off x="623579" y="1844389"/>
            <a:ext cx="11178954" cy="4330144"/>
          </a:xfrm>
          <a:prstGeom prst="rect">
            <a:avLst/>
          </a:prstGeom>
          <a:solidFill>
            <a:schemeClr val="bg1"/>
          </a:solidFill>
          <a:ln w="6350">
            <a:solidFill>
              <a:srgbClr val="EB800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9B619B5C-E340-46CE-A226-DF378ADE896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4FF0099A-BFCC-43BA-B97F-F7352DE163EE}"/>
              </a:ext>
            </a:extLst>
          </p:cNvPr>
          <p:cNvSpPr/>
          <p:nvPr userDrawn="1"/>
        </p:nvSpPr>
        <p:spPr>
          <a:xfrm>
            <a:off x="232011" y="1761"/>
            <a:ext cx="9669673" cy="920124"/>
          </a:xfrm>
          <a:prstGeom prst="rect">
            <a:avLst/>
          </a:prstGeom>
          <a:gradFill flip="none" rotWithShape="1">
            <a:gsLst>
              <a:gs pos="39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811FCD-E979-4657-B5F6-E4D7A94B43E9}"/>
              </a:ext>
            </a:extLst>
          </p:cNvPr>
          <p:cNvSpPr txBox="1"/>
          <p:nvPr userDrawn="1"/>
        </p:nvSpPr>
        <p:spPr>
          <a:xfrm>
            <a:off x="407204" y="263372"/>
            <a:ext cx="484883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나눔고딕" pitchFamily="2" charset="-127"/>
                <a:ea typeface="나눔고딕" pitchFamily="2" charset="-127"/>
              </a:rPr>
              <a:t>학습 정리</a:t>
            </a:r>
            <a:endParaRPr lang="en-US" altLang="ko-KR" sz="22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24DABF0E-F730-4ED4-8E60-92EEE6EFE84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549985" y="6374901"/>
            <a:ext cx="23114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fld id="{7B38F0A8-9855-44F9-AB90-124961A1B3CD}" type="slidenum">
              <a:rPr lang="en-US" altLang="ko-KR" sz="700" b="0" smtClean="0">
                <a:solidFill>
                  <a:schemeClr val="bg1">
                    <a:lumMod val="65000"/>
                  </a:schemeClr>
                </a:solidFill>
              </a:rPr>
              <a:pPr lvl="0" algn="ctr"/>
              <a:t>‹#›</a:t>
            </a:fld>
            <a:endParaRPr lang="en-US" altLang="ko-KR" sz="700" b="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72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3FA4200-7BAA-44FA-9A5F-3F7344B6F1D2}"/>
              </a:ext>
            </a:extLst>
          </p:cNvPr>
          <p:cNvSpPr txBox="1"/>
          <p:nvPr userDrawn="1"/>
        </p:nvSpPr>
        <p:spPr>
          <a:xfrm>
            <a:off x="809183" y="4025726"/>
            <a:ext cx="495369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감사합니다</a:t>
            </a: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.</a:t>
            </a:r>
            <a:endParaRPr lang="ko-KR" altLang="en-US" sz="3800" b="1" dirty="0"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427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7AB05-C0AF-4E7F-9F9C-D28F67129947}" type="datetimeFigureOut">
              <a:rPr lang="en-IN" smtClean="0"/>
              <a:t>06-03-2024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4C7C9-F1A6-4198-9296-FF25BF368C1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8545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E3204-AC68-4CAE-A38F-6BBA31437D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8FEA9-34C1-43EF-AE78-989C4B1509BB}" type="datetimeFigureOut">
              <a:rPr lang="ko-KR" altLang="en-US" smtClean="0"/>
              <a:t>2024-03-06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161A32-33CF-4A8C-8F36-945588E82F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F93A8C-BE6E-CE0D-AC86-657C854EBA09}"/>
              </a:ext>
            </a:extLst>
          </p:cNvPr>
          <p:cNvGrpSpPr/>
          <p:nvPr userDrawn="1"/>
        </p:nvGrpSpPr>
        <p:grpSpPr>
          <a:xfrm>
            <a:off x="-16960" y="-6772"/>
            <a:ext cx="102020" cy="6994425"/>
            <a:chOff x="4306" y="-6772"/>
            <a:chExt cx="227706" cy="69944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C8DBE08-BC42-4455-B346-E7B962855ACA}"/>
                </a:ext>
              </a:extLst>
            </p:cNvPr>
            <p:cNvSpPr/>
            <p:nvPr/>
          </p:nvSpPr>
          <p:spPr>
            <a:xfrm rot="16200000">
              <a:off x="-3379054" y="3376588"/>
              <a:ext cx="6994425" cy="227705"/>
            </a:xfrm>
            <a:prstGeom prst="rect">
              <a:avLst/>
            </a:prstGeom>
            <a:solidFill>
              <a:srgbClr val="6751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9595162-5427-4BAB-B5C8-6A210095F4E3}"/>
                </a:ext>
              </a:extLst>
            </p:cNvPr>
            <p:cNvSpPr/>
            <p:nvPr/>
          </p:nvSpPr>
          <p:spPr>
            <a:xfrm rot="16200000">
              <a:off x="-341897" y="339443"/>
              <a:ext cx="920124" cy="227694"/>
            </a:xfrm>
            <a:prstGeom prst="rect">
              <a:avLst/>
            </a:prstGeom>
            <a:solidFill>
              <a:srgbClr val="5756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C0E01AAD-E67F-EB48-B162-CFC73EAFB7C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124016" y="6343650"/>
            <a:ext cx="1344084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70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720" r:id="rId9"/>
    <p:sldLayoutId id="2147483721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tiff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aschool.io/operation/education/curriculum/" TargetMode="External"/><Relationship Id="rId2" Type="http://schemas.openxmlformats.org/officeDocument/2006/relationships/hyperlink" Target="https://www.msaschool.io/operation/education/fundamental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msaschool.io/operation/education/advanced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microsoft.com/office/2007/relationships/hdphoto" Target="../media/hdphoto2.wdp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6A5BF3-89AE-4650-ADD6-2AEED87DFC79}"/>
              </a:ext>
            </a:extLst>
          </p:cNvPr>
          <p:cNvSpPr txBox="1"/>
          <p:nvPr/>
        </p:nvSpPr>
        <p:spPr>
          <a:xfrm>
            <a:off x="606747" y="2505670"/>
            <a:ext cx="5868736" cy="2129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KT 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클라우드 네이티브</a:t>
            </a:r>
            <a:br>
              <a:rPr lang="en-US" altLang="ko-KR" sz="3800" b="1" dirty="0">
                <a:latin typeface="나눔고딕" pitchFamily="2" charset="-127"/>
                <a:ea typeface="나눔고딕" pitchFamily="2" charset="-127"/>
              </a:rPr>
            </a:br>
            <a:r>
              <a:rPr lang="en-US" altLang="ko-KR" sz="3800" b="1" dirty="0">
                <a:latin typeface="나눔고딕" pitchFamily="2" charset="-127"/>
                <a:ea typeface="나눔고딕" pitchFamily="2" charset="-127"/>
              </a:rPr>
              <a:t>Professional </a:t>
            </a:r>
            <a:r>
              <a:rPr lang="ko-KR" altLang="en-US" sz="3800" b="1" dirty="0">
                <a:latin typeface="나눔고딕" pitchFamily="2" charset="-127"/>
                <a:ea typeface="나눔고딕" pitchFamily="2" charset="-127"/>
              </a:rPr>
              <a:t>과정 기획안</a:t>
            </a:r>
            <a:br>
              <a:rPr lang="en-US" altLang="ko-KR" sz="3800" b="1" dirty="0">
                <a:latin typeface="나눔고딕" pitchFamily="2" charset="-127"/>
                <a:ea typeface="나눔고딕" pitchFamily="2" charset="-127"/>
              </a:rPr>
            </a:br>
            <a:endParaRPr lang="en-US" altLang="ko-KR" sz="3800" b="1" dirty="0"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48984E-3A5B-01FC-A58B-FD9F0320F226}"/>
              </a:ext>
            </a:extLst>
          </p:cNvPr>
          <p:cNvSpPr/>
          <p:nvPr/>
        </p:nvSpPr>
        <p:spPr>
          <a:xfrm>
            <a:off x="9846365" y="5950226"/>
            <a:ext cx="2345635" cy="808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pic>
        <p:nvPicPr>
          <p:cNvPr id="1026" name="Picture 2" descr="Corporate Identity | KT">
            <a:extLst>
              <a:ext uri="{FF2B5EF4-FFF2-40B4-BE49-F238E27FC236}">
                <a16:creationId xmlns:a16="http://schemas.microsoft.com/office/drawing/2014/main" id="{E6B8AD87-C970-AB0B-A3DC-5449D2FE9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5" y="921610"/>
            <a:ext cx="1088258" cy="89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FCCDEB5-255B-5541-BBF0-8791E644D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05" y="4209813"/>
            <a:ext cx="2335852" cy="6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9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E9D595B-9810-E404-2916-3751251B51F3}"/>
              </a:ext>
            </a:extLst>
          </p:cNvPr>
          <p:cNvSpPr txBox="1"/>
          <p:nvPr/>
        </p:nvSpPr>
        <p:spPr>
          <a:xfrm>
            <a:off x="458827" y="249602"/>
            <a:ext cx="62806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주요교구 </a:t>
            </a:r>
            <a:r>
              <a:rPr lang="en-US" altLang="ko-KR" sz="2000" b="1" spc="85" dirty="0">
                <a:solidFill>
                  <a:srgbClr val="553CC4"/>
                </a:solidFill>
                <a:latin typeface="Malgun Gothic"/>
                <a:cs typeface="Malgun Gothic"/>
              </a:rPr>
              <a:t>–</a:t>
            </a:r>
            <a:r>
              <a:rPr lang="ko-KR" altLang="en-US" sz="2000" b="1" spc="85" dirty="0">
                <a:solidFill>
                  <a:srgbClr val="553CC4"/>
                </a:solidFill>
                <a:latin typeface="Malgun Gothic"/>
                <a:cs typeface="Malgun Gothic"/>
              </a:rPr>
              <a:t> 개인</a:t>
            </a:r>
            <a:r>
              <a:rPr lang="en-US" altLang="ko-KR" sz="2000" b="1" spc="85" dirty="0">
                <a:solidFill>
                  <a:srgbClr val="553CC4"/>
                </a:solidFill>
                <a:latin typeface="Malgun Gothic"/>
                <a:cs typeface="Malgun Gothic"/>
              </a:rPr>
              <a:t>/</a:t>
            </a:r>
            <a:r>
              <a:rPr lang="ko-KR" altLang="en-US" sz="2000" b="1" spc="85" dirty="0">
                <a:solidFill>
                  <a:srgbClr val="553CC4"/>
                </a:solidFill>
                <a:latin typeface="Malgun Gothic"/>
                <a:cs typeface="Malgun Gothic"/>
              </a:rPr>
              <a:t>팀 수준진단 평가</a:t>
            </a:r>
            <a:endParaRPr sz="2800" dirty="0">
              <a:solidFill>
                <a:srgbClr val="553CC4"/>
              </a:solidFill>
              <a:latin typeface="Malgun Gothic"/>
              <a:cs typeface="Malgun Gothic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47D916-A4C6-2AC0-95DE-D77923B4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27" y="1114351"/>
            <a:ext cx="9224280" cy="5494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3FA895-CEF9-252B-F8AC-56EBC076D93A}"/>
              </a:ext>
            </a:extLst>
          </p:cNvPr>
          <p:cNvSpPr txBox="1"/>
          <p:nvPr/>
        </p:nvSpPr>
        <p:spPr>
          <a:xfrm>
            <a:off x="9850416" y="1209354"/>
            <a:ext cx="2001510" cy="210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srgbClr val="553CC4"/>
                </a:solidFill>
              </a:rPr>
              <a:t>CNCF CMM </a:t>
            </a:r>
            <a:r>
              <a:rPr kumimoji="1" lang="ko-KR" altLang="en-US" sz="1200" b="1" dirty="0">
                <a:solidFill>
                  <a:srgbClr val="553CC4"/>
                </a:solidFill>
              </a:rPr>
              <a:t>성숙도 모형에 근거한 팀별 </a:t>
            </a:r>
            <a:r>
              <a:rPr kumimoji="1" lang="en-US" altLang="ko-KR" sz="1200" b="1" dirty="0">
                <a:solidFill>
                  <a:srgbClr val="553CC4"/>
                </a:solidFill>
              </a:rPr>
              <a:t>/</a:t>
            </a:r>
            <a:r>
              <a:rPr kumimoji="1" lang="ko-KR" altLang="en-US" sz="1200" b="1" dirty="0">
                <a:solidFill>
                  <a:srgbClr val="553CC4"/>
                </a:solidFill>
              </a:rPr>
              <a:t> 개인별 수준 평가</a:t>
            </a:r>
            <a:br>
              <a:rPr kumimoji="1" lang="en-US" altLang="ko-KR" sz="1200" b="1" dirty="0">
                <a:solidFill>
                  <a:srgbClr val="553CC4"/>
                </a:solidFill>
              </a:rPr>
            </a:br>
            <a:endParaRPr kumimoji="1" lang="en-US" altLang="ko-KR" sz="1200" b="1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rgbClr val="553CC4"/>
                </a:solidFill>
              </a:rPr>
              <a:t>평균</a:t>
            </a:r>
            <a:r>
              <a:rPr kumimoji="1" lang="en-US" altLang="ko-KR" sz="1200" b="1" dirty="0">
                <a:solidFill>
                  <a:srgbClr val="553CC4"/>
                </a:solidFill>
              </a:rPr>
              <a:t>/</a:t>
            </a:r>
            <a:r>
              <a:rPr kumimoji="1" lang="ko-KR" altLang="en-US" sz="1200" b="1" dirty="0">
                <a:solidFill>
                  <a:srgbClr val="553CC4"/>
                </a:solidFill>
              </a:rPr>
              <a:t>중간 값에 개인 수준 비교</a:t>
            </a:r>
            <a:br>
              <a:rPr kumimoji="1" lang="en-US" altLang="ko-KR" sz="1200" b="1" dirty="0">
                <a:solidFill>
                  <a:srgbClr val="553CC4"/>
                </a:solidFill>
              </a:rPr>
            </a:br>
            <a:endParaRPr kumimoji="1" lang="en-US" altLang="ko-KR" sz="1200" b="1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rgbClr val="553CC4"/>
                </a:solidFill>
              </a:rPr>
              <a:t>개개인 역량 개선을 위한 </a:t>
            </a:r>
            <a:r>
              <a:rPr kumimoji="1" lang="ko-KR" altLang="en-US" sz="1200" b="1" dirty="0" err="1">
                <a:solidFill>
                  <a:srgbClr val="553CC4"/>
                </a:solidFill>
              </a:rPr>
              <a:t>맞춤화된</a:t>
            </a:r>
            <a:r>
              <a:rPr kumimoji="1" lang="ko-KR" altLang="en-US" sz="1200" b="1" dirty="0">
                <a:solidFill>
                  <a:srgbClr val="553CC4"/>
                </a:solidFill>
              </a:rPr>
              <a:t> 보완 </a:t>
            </a:r>
            <a:r>
              <a:rPr kumimoji="1" lang="en-US" altLang="ko-KR" sz="1200" b="1" dirty="0">
                <a:solidFill>
                  <a:srgbClr val="553CC4"/>
                </a:solidFill>
              </a:rPr>
              <a:t>LO</a:t>
            </a:r>
            <a:r>
              <a:rPr kumimoji="1" lang="ko-KR" altLang="en-US" sz="1200" b="1" dirty="0">
                <a:solidFill>
                  <a:srgbClr val="553CC4"/>
                </a:solidFill>
              </a:rPr>
              <a:t>추천</a:t>
            </a:r>
            <a:endParaRPr kumimoji="1" lang="en-US" altLang="ko-KR" sz="1200" b="1" dirty="0">
              <a:solidFill>
                <a:srgbClr val="553CC4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F514A4-014B-0B2E-7841-F4AD7AB2FB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8171" y="3861374"/>
            <a:ext cx="2286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2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E9D595B-9810-E404-2916-3751251B51F3}"/>
              </a:ext>
            </a:extLst>
          </p:cNvPr>
          <p:cNvSpPr txBox="1"/>
          <p:nvPr/>
        </p:nvSpPr>
        <p:spPr>
          <a:xfrm>
            <a:off x="458827" y="249602"/>
            <a:ext cx="873267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주요교구 </a:t>
            </a:r>
            <a:r>
              <a:rPr lang="en-US" altLang="ko-KR" sz="2800" b="1" spc="85" dirty="0">
                <a:solidFill>
                  <a:srgbClr val="553CC4"/>
                </a:solidFill>
                <a:latin typeface="Malgun Gothic"/>
                <a:cs typeface="Malgun Gothic"/>
              </a:rPr>
              <a:t>–</a:t>
            </a:r>
            <a:r>
              <a:rPr lang="ko-KR" altLang="en-US" sz="2800" b="1" spc="85" dirty="0">
                <a:solidFill>
                  <a:srgbClr val="553CC4"/>
                </a:solidFill>
                <a:latin typeface="Malgun Gothic"/>
                <a:cs typeface="Malgun Gothic"/>
              </a:rPr>
              <a:t> </a:t>
            </a:r>
            <a:r>
              <a:rPr lang="ko-KR" altLang="en-US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클라우드 네이티브 애자일 협업도구</a:t>
            </a:r>
            <a:endParaRPr sz="2800" dirty="0">
              <a:solidFill>
                <a:srgbClr val="553CC4"/>
              </a:solidFill>
              <a:latin typeface="Malgun Gothic"/>
              <a:cs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FA895-CEF9-252B-F8AC-56EBC076D93A}"/>
              </a:ext>
            </a:extLst>
          </p:cNvPr>
          <p:cNvSpPr txBox="1"/>
          <p:nvPr/>
        </p:nvSpPr>
        <p:spPr>
          <a:xfrm>
            <a:off x="9332080" y="713807"/>
            <a:ext cx="2762037" cy="1178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b="1" dirty="0">
                <a:solidFill>
                  <a:srgbClr val="553CC4"/>
                </a:solidFill>
              </a:rPr>
              <a:t>The </a:t>
            </a:r>
            <a:r>
              <a:rPr kumimoji="1" lang="en-US" altLang="ko-KR" sz="1200" b="1" dirty="0" err="1">
                <a:solidFill>
                  <a:srgbClr val="553CC4"/>
                </a:solidFill>
              </a:rPr>
              <a:t>OpenGroup</a:t>
            </a:r>
            <a:r>
              <a:rPr kumimoji="1" lang="ko-KR" altLang="en-US" sz="1200" b="1" dirty="0">
                <a:solidFill>
                  <a:srgbClr val="553CC4"/>
                </a:solidFill>
              </a:rPr>
              <a:t>의 </a:t>
            </a:r>
            <a:r>
              <a:rPr kumimoji="1" lang="en-US" altLang="ko-KR" sz="1200" b="1" dirty="0">
                <a:solidFill>
                  <a:srgbClr val="553CC4"/>
                </a:solidFill>
              </a:rPr>
              <a:t>Agile Architecture Framework</a:t>
            </a:r>
            <a:r>
              <a:rPr kumimoji="1" lang="ko-KR" altLang="en-US" sz="1200" b="1" dirty="0">
                <a:solidFill>
                  <a:srgbClr val="553CC4"/>
                </a:solidFill>
              </a:rPr>
              <a:t>의 주요 방법론으로 채택된 방법론들을 협업도구를 통하여 실습</a:t>
            </a:r>
            <a:br>
              <a:rPr kumimoji="1" lang="en-US" altLang="ko-KR" sz="1200" b="1" dirty="0">
                <a:solidFill>
                  <a:srgbClr val="553CC4"/>
                </a:solidFill>
              </a:rPr>
            </a:br>
            <a:endParaRPr kumimoji="1" lang="en-US" altLang="ko-KR" sz="1200" b="1" dirty="0">
              <a:solidFill>
                <a:srgbClr val="553CC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89343C-6960-92CD-1A7E-7ACF688E6695}"/>
              </a:ext>
            </a:extLst>
          </p:cNvPr>
          <p:cNvSpPr txBox="1"/>
          <p:nvPr/>
        </p:nvSpPr>
        <p:spPr>
          <a:xfrm>
            <a:off x="5611686" y="4457107"/>
            <a:ext cx="1637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Polyglot Clean Code 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Ubiquitous Language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Implementation (Cloud 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sz="1200" dirty="0"/>
              <a:t>UAT Test Gen.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ko-US" altLang="en-US" sz="12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74482B-79B3-AD04-7946-10F2F1AFD52B}"/>
              </a:ext>
            </a:extLst>
          </p:cNvPr>
          <p:cNvGrpSpPr/>
          <p:nvPr/>
        </p:nvGrpSpPr>
        <p:grpSpPr>
          <a:xfrm>
            <a:off x="626214" y="1864448"/>
            <a:ext cx="11543489" cy="4384200"/>
            <a:chOff x="626214" y="1864448"/>
            <a:chExt cx="11543489" cy="438420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6FF54A78-9262-A144-1019-892B9E9A492F}"/>
                </a:ext>
              </a:extLst>
            </p:cNvPr>
            <p:cNvSpPr/>
            <p:nvPr/>
          </p:nvSpPr>
          <p:spPr>
            <a:xfrm>
              <a:off x="645458" y="1864448"/>
              <a:ext cx="4647304" cy="4384200"/>
            </a:xfrm>
            <a:prstGeom prst="ellipse">
              <a:avLst/>
            </a:prstGeom>
            <a:solidFill>
              <a:srgbClr val="92D050">
                <a:alpha val="30000"/>
              </a:srgb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68B285F-4368-B251-3CB3-108A123A1839}"/>
                </a:ext>
              </a:extLst>
            </p:cNvPr>
            <p:cNvSpPr/>
            <p:nvPr/>
          </p:nvSpPr>
          <p:spPr>
            <a:xfrm>
              <a:off x="3885303" y="1864448"/>
              <a:ext cx="4647304" cy="4384200"/>
            </a:xfrm>
            <a:prstGeom prst="ellipse">
              <a:avLst/>
            </a:prstGeom>
            <a:solidFill>
              <a:schemeClr val="accent5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57D994-AD3D-290E-2CE6-66866AB80CD4}"/>
                </a:ext>
              </a:extLst>
            </p:cNvPr>
            <p:cNvSpPr/>
            <p:nvPr/>
          </p:nvSpPr>
          <p:spPr>
            <a:xfrm>
              <a:off x="7306234" y="1864448"/>
              <a:ext cx="4647304" cy="4384200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US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1FC8F39-418C-4F3C-4948-7BA727494CC2}"/>
                </a:ext>
              </a:extLst>
            </p:cNvPr>
            <p:cNvSpPr txBox="1"/>
            <p:nvPr/>
          </p:nvSpPr>
          <p:spPr>
            <a:xfrm>
              <a:off x="2596072" y="246218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biz</a:t>
              </a:r>
              <a:endParaRPr kumimoji="1" lang="ko-US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0C2DDA-0EE5-DD54-01A2-0D12A3728964}"/>
                </a:ext>
              </a:extLst>
            </p:cNvPr>
            <p:cNvSpPr txBox="1"/>
            <p:nvPr/>
          </p:nvSpPr>
          <p:spPr>
            <a:xfrm>
              <a:off x="5906370" y="2507003"/>
              <a:ext cx="524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dev</a:t>
              </a:r>
              <a:endParaRPr kumimoji="1" lang="ko-US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4921180-FF32-1B3B-C988-9621471617CB}"/>
                </a:ext>
              </a:extLst>
            </p:cNvPr>
            <p:cNvSpPr txBox="1"/>
            <p:nvPr/>
          </p:nvSpPr>
          <p:spPr>
            <a:xfrm>
              <a:off x="9440256" y="2507003"/>
              <a:ext cx="516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US" dirty="0"/>
                <a:t>ops</a:t>
              </a:r>
              <a:endParaRPr kumimoji="1" lang="ko-US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7553D8B-4883-97AA-0CC2-82E92BEB30D3}"/>
                </a:ext>
              </a:extLst>
            </p:cNvPr>
            <p:cNvSpPr/>
            <p:nvPr/>
          </p:nvSpPr>
          <p:spPr>
            <a:xfrm>
              <a:off x="633099" y="3091278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Opportunity</a:t>
              </a:r>
            </a:p>
            <a:p>
              <a:pPr algn="ctr"/>
              <a:r>
                <a:rPr kumimoji="1" lang="en-US" altLang="ko-US" sz="1600" dirty="0"/>
                <a:t>Discovery</a:t>
              </a:r>
              <a:endParaRPr kumimoji="1" lang="ko-US" altLang="en-US" sz="1600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22B8F53-477D-51A3-1525-98F22C2C2D51}"/>
                </a:ext>
              </a:extLst>
            </p:cNvPr>
            <p:cNvSpPr/>
            <p:nvPr/>
          </p:nvSpPr>
          <p:spPr>
            <a:xfrm>
              <a:off x="1947133" y="3787858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Requirement Capturing</a:t>
              </a:r>
              <a:endParaRPr kumimoji="1" lang="ko-US" altLang="en-US" sz="1400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3581B499-1BE1-97FD-1489-A401FD0284B7}"/>
                </a:ext>
              </a:extLst>
            </p:cNvPr>
            <p:cNvSpPr/>
            <p:nvPr/>
          </p:nvSpPr>
          <p:spPr>
            <a:xfrm>
              <a:off x="3642358" y="3212302"/>
              <a:ext cx="2228260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Architecting</a:t>
              </a:r>
              <a:endParaRPr kumimoji="1" lang="ko-US" altLang="en-US" sz="1600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55E22CF2-9E1F-090D-408D-520F777B101D}"/>
                </a:ext>
              </a:extLst>
            </p:cNvPr>
            <p:cNvSpPr/>
            <p:nvPr/>
          </p:nvSpPr>
          <p:spPr>
            <a:xfrm>
              <a:off x="5233065" y="3898102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Coding / Testing</a:t>
              </a:r>
              <a:endParaRPr kumimoji="1" lang="ko-US" altLang="en-US" sz="1400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C871E1C-FE77-2D6E-BE6D-A191EFD164F4}"/>
                </a:ext>
              </a:extLst>
            </p:cNvPr>
            <p:cNvSpPr/>
            <p:nvPr/>
          </p:nvSpPr>
          <p:spPr>
            <a:xfrm>
              <a:off x="6960730" y="3280882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Deployment</a:t>
              </a:r>
              <a:endParaRPr kumimoji="1" lang="ko-US" altLang="en-US" sz="1600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DEC70BD3-840A-E800-A933-F841823E93B1}"/>
                </a:ext>
              </a:extLst>
            </p:cNvPr>
            <p:cNvSpPr/>
            <p:nvPr/>
          </p:nvSpPr>
          <p:spPr>
            <a:xfrm>
              <a:off x="8532607" y="3738104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400" dirty="0"/>
                <a:t>Delivery</a:t>
              </a:r>
              <a:endParaRPr kumimoji="1" lang="ko-US" altLang="en-US" sz="1400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A5A2643-006B-0569-9350-358E35139503}"/>
                </a:ext>
              </a:extLst>
            </p:cNvPr>
            <p:cNvSpPr/>
            <p:nvPr/>
          </p:nvSpPr>
          <p:spPr>
            <a:xfrm>
              <a:off x="9909585" y="3189464"/>
              <a:ext cx="2043953" cy="54864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600" dirty="0"/>
                <a:t>Value </a:t>
              </a:r>
              <a:br>
                <a:rPr kumimoji="1" lang="en-US" altLang="ko-US" sz="1600" dirty="0"/>
              </a:br>
              <a:r>
                <a:rPr kumimoji="1" lang="en-US" altLang="ko-US" sz="1600" dirty="0"/>
                <a:t>Analysis</a:t>
              </a:r>
              <a:endParaRPr kumimoji="1" lang="ko-US" altLang="en-US" sz="1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ACE48E-FB3A-BAC7-E9BE-CD219C14DA97}"/>
                </a:ext>
              </a:extLst>
            </p:cNvPr>
            <p:cNvSpPr txBox="1"/>
            <p:nvPr/>
          </p:nvSpPr>
          <p:spPr>
            <a:xfrm>
              <a:off x="626214" y="3701584"/>
              <a:ext cx="15208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Customer Journey Mapping</a:t>
              </a:r>
              <a:endParaRPr kumimoji="1" lang="ko-US" altLang="en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Impact Mapping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Business  Model Canvas</a:t>
              </a:r>
            </a:p>
            <a:p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A09562-C118-F907-A977-DFF0A36AC995}"/>
                </a:ext>
              </a:extLst>
            </p:cNvPr>
            <p:cNvSpPr txBox="1"/>
            <p:nvPr/>
          </p:nvSpPr>
          <p:spPr>
            <a:xfrm>
              <a:off x="2314676" y="4336498"/>
              <a:ext cx="140745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Big Picture Event Storming (E/S)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Process Modeling E/S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Example Mapping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User Story Mapping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07D10F-4265-4BF1-FFF1-DC5527FD9023}"/>
                </a:ext>
              </a:extLst>
            </p:cNvPr>
            <p:cNvSpPr txBox="1"/>
            <p:nvPr/>
          </p:nvSpPr>
          <p:spPr>
            <a:xfrm>
              <a:off x="4059998" y="3834901"/>
              <a:ext cx="127068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Design Level Event Storming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Hexagonal Modeling</a:t>
              </a:r>
              <a:endParaRPr kumimoji="1" lang="ko-US" alt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CCF7815-ED0C-E78C-052D-2ED7D092AF00}"/>
                </a:ext>
              </a:extLst>
            </p:cNvPr>
            <p:cNvSpPr txBox="1"/>
            <p:nvPr/>
          </p:nvSpPr>
          <p:spPr>
            <a:xfrm>
              <a:off x="7306234" y="3921802"/>
              <a:ext cx="129528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Deployment Configuration Gen.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Contract Test Gen.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Kubernetes Modeling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5C665-4024-7FEF-1AA2-0CA0F5F3A7A1}"/>
                </a:ext>
              </a:extLst>
            </p:cNvPr>
            <p:cNvSpPr txBox="1"/>
            <p:nvPr/>
          </p:nvSpPr>
          <p:spPr>
            <a:xfrm>
              <a:off x="8974630" y="4375220"/>
              <a:ext cx="16377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Kubernetes Operation &amp; CI/CD Integration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0D7367-8B27-6FDB-2283-A9218832B0A5}"/>
                </a:ext>
              </a:extLst>
            </p:cNvPr>
            <p:cNvSpPr txBox="1"/>
            <p:nvPr/>
          </p:nvSpPr>
          <p:spPr>
            <a:xfrm>
              <a:off x="10531907" y="3789105"/>
              <a:ext cx="163779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SLA/ Speed Monitoring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User Feedback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kumimoji="1" lang="en-US" altLang="ko-US" sz="1200" dirty="0"/>
                <a:t>A/B Testing</a:t>
              </a:r>
            </a:p>
            <a:p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en-US" altLang="ko-US" sz="12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kumimoji="1" lang="ko-US" altLang="en-US" sz="12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F831245-75D0-5861-8029-4DE79413B183}"/>
                </a:ext>
              </a:extLst>
            </p:cNvPr>
            <p:cNvSpPr/>
            <p:nvPr/>
          </p:nvSpPr>
          <p:spPr>
            <a:xfrm>
              <a:off x="666973" y="375147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1</a:t>
              </a:r>
              <a:endParaRPr kumimoji="1" lang="ko-US" altLang="en-US" sz="1200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E18E03F4-BDBD-5831-1550-EAC99B69324B}"/>
                </a:ext>
              </a:extLst>
            </p:cNvPr>
            <p:cNvSpPr/>
            <p:nvPr/>
          </p:nvSpPr>
          <p:spPr>
            <a:xfrm>
              <a:off x="667787" y="4299616"/>
              <a:ext cx="194347" cy="19501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2</a:t>
              </a:r>
              <a:endParaRPr kumimoji="1" lang="ko-US" altLang="en-US" sz="1200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D433D62-E194-5309-77AF-E2FAFC8D77AD}"/>
                </a:ext>
              </a:extLst>
            </p:cNvPr>
            <p:cNvSpPr/>
            <p:nvPr/>
          </p:nvSpPr>
          <p:spPr>
            <a:xfrm>
              <a:off x="2336203" y="4390704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4</a:t>
              </a:r>
              <a:endParaRPr kumimoji="1" lang="ko-US" altLang="en-US" sz="1200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7ADE674-FE98-80FB-67C7-74E770DB7CDE}"/>
                </a:ext>
              </a:extLst>
            </p:cNvPr>
            <p:cNvSpPr/>
            <p:nvPr/>
          </p:nvSpPr>
          <p:spPr>
            <a:xfrm>
              <a:off x="2336203" y="4952333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5</a:t>
              </a:r>
              <a:endParaRPr kumimoji="1" lang="ko-US" altLang="en-US" sz="1200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AD40E91D-ED7A-9685-55E8-5615467B2D8C}"/>
                </a:ext>
              </a:extLst>
            </p:cNvPr>
            <p:cNvSpPr/>
            <p:nvPr/>
          </p:nvSpPr>
          <p:spPr>
            <a:xfrm>
              <a:off x="2336203" y="526207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6</a:t>
              </a:r>
              <a:endParaRPr kumimoji="1" lang="ko-US" altLang="en-US" sz="1200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4FB1B270-A63E-2106-3C5A-FD1120577ECB}"/>
                </a:ext>
              </a:extLst>
            </p:cNvPr>
            <p:cNvSpPr/>
            <p:nvPr/>
          </p:nvSpPr>
          <p:spPr>
            <a:xfrm>
              <a:off x="4077496" y="4394546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8</a:t>
              </a:r>
              <a:endParaRPr kumimoji="1" lang="ko-US" altLang="en-US" sz="1200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D0F47758-BAB0-3F4C-DEAC-106D209DE44E}"/>
                </a:ext>
              </a:extLst>
            </p:cNvPr>
            <p:cNvSpPr/>
            <p:nvPr/>
          </p:nvSpPr>
          <p:spPr>
            <a:xfrm>
              <a:off x="4061018" y="388868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7</a:t>
              </a:r>
              <a:endParaRPr kumimoji="1" lang="ko-US" altLang="en-US" sz="1200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49CAD7D2-6EE8-EAAC-A05D-4718ED0B115C}"/>
                </a:ext>
              </a:extLst>
            </p:cNvPr>
            <p:cNvSpPr/>
            <p:nvPr/>
          </p:nvSpPr>
          <p:spPr>
            <a:xfrm>
              <a:off x="5644700" y="4486414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9</a:t>
              </a:r>
              <a:endParaRPr kumimoji="1" lang="ko-US" altLang="en-US" sz="1200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05CFEC8-BF5A-E0E0-EDF4-F6880FE8E141}"/>
                </a:ext>
              </a:extLst>
            </p:cNvPr>
            <p:cNvSpPr/>
            <p:nvPr/>
          </p:nvSpPr>
          <p:spPr>
            <a:xfrm>
              <a:off x="5656738" y="541422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11</a:t>
              </a:r>
              <a:endParaRPr kumimoji="1" lang="ko-US" altLang="en-US" sz="900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3549778-0CD3-74C1-56B7-81273F5200E6}"/>
                </a:ext>
              </a:extLst>
            </p:cNvPr>
            <p:cNvSpPr/>
            <p:nvPr/>
          </p:nvSpPr>
          <p:spPr>
            <a:xfrm>
              <a:off x="7333136" y="3970046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13</a:t>
              </a:r>
              <a:endParaRPr kumimoji="1" lang="ko-US" altLang="en-US" sz="900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09E07FE7-6B54-98D3-D5EA-2E45EC9B65FD}"/>
                </a:ext>
              </a:extLst>
            </p:cNvPr>
            <p:cNvSpPr/>
            <p:nvPr/>
          </p:nvSpPr>
          <p:spPr>
            <a:xfrm>
              <a:off x="7340392" y="4528841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14</a:t>
              </a:r>
              <a:endParaRPr kumimoji="1" lang="ko-US" altLang="en-US" sz="900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9496ABF-FA38-2EC7-A119-96A571602F1A}"/>
                </a:ext>
              </a:extLst>
            </p:cNvPr>
            <p:cNvSpPr/>
            <p:nvPr/>
          </p:nvSpPr>
          <p:spPr>
            <a:xfrm>
              <a:off x="9009534" y="4441756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16</a:t>
              </a:r>
              <a:endParaRPr kumimoji="1" lang="ko-US" altLang="en-US" sz="900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B0C1C0F-83E8-FC0A-92A8-D52CCC14CAAE}"/>
                </a:ext>
              </a:extLst>
            </p:cNvPr>
            <p:cNvSpPr/>
            <p:nvPr/>
          </p:nvSpPr>
          <p:spPr>
            <a:xfrm>
              <a:off x="10562566" y="3832157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17</a:t>
              </a:r>
              <a:endParaRPr kumimoji="1" lang="ko-US" altLang="en-US" sz="900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A2E0146-AEAE-DA49-7F16-9FEEC8626A2E}"/>
                </a:ext>
              </a:extLst>
            </p:cNvPr>
            <p:cNvSpPr/>
            <p:nvPr/>
          </p:nvSpPr>
          <p:spPr>
            <a:xfrm>
              <a:off x="10569824" y="4216786"/>
              <a:ext cx="194347" cy="19501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18</a:t>
              </a:r>
              <a:endParaRPr kumimoji="1" lang="ko-US" altLang="en-US" sz="900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6ADBED3-B28F-56AF-2F56-9E0A4D906F06}"/>
                </a:ext>
              </a:extLst>
            </p:cNvPr>
            <p:cNvSpPr/>
            <p:nvPr/>
          </p:nvSpPr>
          <p:spPr>
            <a:xfrm>
              <a:off x="668762" y="4539032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3</a:t>
              </a:r>
              <a:endParaRPr kumimoji="1" lang="ko-US" altLang="en-US" sz="1200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894F87E7-A7AC-5AEF-4E9A-39E875146395}"/>
                </a:ext>
              </a:extLst>
            </p:cNvPr>
            <p:cNvSpPr/>
            <p:nvPr/>
          </p:nvSpPr>
          <p:spPr>
            <a:xfrm>
              <a:off x="5644700" y="4844510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10</a:t>
              </a:r>
              <a:endParaRPr kumimoji="1" lang="ko-US" altLang="en-US" sz="900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87611FD-8818-5768-5771-7DCE6A9FDEE5}"/>
                </a:ext>
              </a:extLst>
            </p:cNvPr>
            <p:cNvSpPr/>
            <p:nvPr/>
          </p:nvSpPr>
          <p:spPr>
            <a:xfrm>
              <a:off x="5669284" y="5738749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12</a:t>
              </a:r>
              <a:endParaRPr kumimoji="1" lang="ko-US" altLang="en-US" sz="900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ADD06E3-6E81-D19E-C6B6-378CD4530723}"/>
                </a:ext>
              </a:extLst>
            </p:cNvPr>
            <p:cNvSpPr/>
            <p:nvPr/>
          </p:nvSpPr>
          <p:spPr>
            <a:xfrm>
              <a:off x="7331428" y="4821095"/>
              <a:ext cx="194347" cy="19501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US" sz="900" dirty="0"/>
                <a:t>15</a:t>
              </a:r>
              <a:endParaRPr kumimoji="1" lang="ko-US" altLang="en-US" sz="900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C0F6B5C-08B4-2ADC-F4DF-6B310547D2BA}"/>
                </a:ext>
              </a:extLst>
            </p:cNvPr>
            <p:cNvSpPr/>
            <p:nvPr/>
          </p:nvSpPr>
          <p:spPr>
            <a:xfrm>
              <a:off x="2349707" y="5645972"/>
              <a:ext cx="194347" cy="195013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US" sz="1200" dirty="0"/>
                <a:t>7</a:t>
              </a:r>
              <a:endParaRPr kumimoji="1" lang="ko-US" altLang="en-US" sz="1200" dirty="0"/>
            </a:p>
          </p:txBody>
        </p:sp>
      </p:grpSp>
      <p:pic>
        <p:nvPicPr>
          <p:cNvPr id="46" name="그림 45">
            <a:extLst>
              <a:ext uri="{FF2B5EF4-FFF2-40B4-BE49-F238E27FC236}">
                <a16:creationId xmlns:a16="http://schemas.microsoft.com/office/drawing/2014/main" id="{28E39292-0CBB-1762-14CB-870F5AD7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8" y="1115165"/>
            <a:ext cx="1144253" cy="74928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64AF61C-DA22-6AB5-665A-F0928E749332}"/>
              </a:ext>
            </a:extLst>
          </p:cNvPr>
          <p:cNvSpPr txBox="1"/>
          <p:nvPr/>
        </p:nvSpPr>
        <p:spPr>
          <a:xfrm>
            <a:off x="2589773" y="875193"/>
            <a:ext cx="6109854" cy="740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0" i="0" dirty="0">
                <a:solidFill>
                  <a:srgbClr val="4A5568"/>
                </a:solidFill>
                <a:effectLst/>
                <a:latin typeface="system-ui"/>
              </a:rPr>
              <a:t>본 강의와 같은 진행 및 교육 방식이라면 온라인 강의여서 더 좋다고 느꼈습니다</a:t>
            </a:r>
            <a:r>
              <a:rPr lang="en-US" altLang="ko-KR" sz="1200" b="0" i="0" dirty="0">
                <a:solidFill>
                  <a:srgbClr val="4A5568"/>
                </a:solidFill>
                <a:effectLst/>
                <a:latin typeface="system-ui"/>
              </a:rPr>
              <a:t>.</a:t>
            </a:r>
            <a:br>
              <a:rPr lang="en-US" altLang="ko-KR" sz="1200" b="0" i="0" dirty="0">
                <a:solidFill>
                  <a:srgbClr val="4A5568"/>
                </a:solidFill>
                <a:effectLst/>
                <a:latin typeface="system-ui"/>
              </a:rPr>
            </a:br>
            <a:r>
              <a:rPr lang="en-US" altLang="ko-KR" sz="1200" b="0" i="0" dirty="0">
                <a:solidFill>
                  <a:srgbClr val="4A5568"/>
                </a:solidFill>
                <a:effectLst/>
                <a:latin typeface="system-ui"/>
              </a:rPr>
              <a:t>MSA Easy</a:t>
            </a:r>
            <a:r>
              <a:rPr lang="en" altLang="ko-Kore-KR" sz="1200" b="0" i="0" dirty="0">
                <a:solidFill>
                  <a:srgbClr val="4A5568"/>
                </a:solidFill>
                <a:effectLst/>
                <a:latin typeface="system-ui"/>
              </a:rPr>
              <a:t> </a:t>
            </a:r>
            <a:r>
              <a:rPr lang="ko-KR" altLang="en-US" sz="1200" b="0" i="0" dirty="0">
                <a:solidFill>
                  <a:srgbClr val="4A5568"/>
                </a:solidFill>
                <a:effectLst/>
                <a:latin typeface="system-ui"/>
              </a:rPr>
              <a:t>에서 개발하고 직접 내 환경에 강사가 들어와 봐주는 방식</a:t>
            </a:r>
            <a:r>
              <a:rPr lang="en-US" altLang="ko-KR" sz="1200" b="0" i="0" dirty="0">
                <a:solidFill>
                  <a:srgbClr val="4A5568"/>
                </a:solidFill>
                <a:effectLst/>
                <a:latin typeface="system-ui"/>
              </a:rPr>
              <a:t>, </a:t>
            </a:r>
            <a:r>
              <a:rPr lang="ko-KR" altLang="en-US" sz="1200" b="0" i="0" dirty="0">
                <a:solidFill>
                  <a:srgbClr val="4A5568"/>
                </a:solidFill>
                <a:effectLst/>
                <a:latin typeface="system-ui"/>
              </a:rPr>
              <a:t>강사가 일일이 봐주려고 하는 느낌</a:t>
            </a:r>
            <a:r>
              <a:rPr lang="en-US" altLang="ko-KR" sz="1200" dirty="0">
                <a:solidFill>
                  <a:srgbClr val="4A5568"/>
                </a:solidFill>
                <a:latin typeface="system-ui"/>
              </a:rPr>
              <a:t>!</a:t>
            </a:r>
            <a:endParaRPr lang="ko-Kore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62EE6A-AEAD-4422-DB72-5CC166B2A83D}"/>
              </a:ext>
            </a:extLst>
          </p:cNvPr>
          <p:cNvSpPr txBox="1"/>
          <p:nvPr/>
        </p:nvSpPr>
        <p:spPr>
          <a:xfrm>
            <a:off x="7554437" y="1532175"/>
            <a:ext cx="10470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100" dirty="0"/>
              <a:t>-</a:t>
            </a:r>
            <a:r>
              <a:rPr kumimoji="1" lang="ko-KR" altLang="en-US" sz="1100" dirty="0"/>
              <a:t> 수강생 리뷰</a:t>
            </a:r>
            <a:endParaRPr kumimoji="1" lang="ko-Kore-KR" altLang="en-US" sz="1100" dirty="0"/>
          </a:p>
        </p:txBody>
      </p:sp>
      <p:pic>
        <p:nvPicPr>
          <p:cNvPr id="45" name="그림 44" descr="블랙, 어둠이(가) 표시된 사진&#10;&#10;자동 생성된 설명">
            <a:extLst>
              <a:ext uri="{FF2B5EF4-FFF2-40B4-BE49-F238E27FC236}">
                <a16:creationId xmlns:a16="http://schemas.microsoft.com/office/drawing/2014/main" id="{49600D2B-85D3-87E7-AAE3-C7D2F93C961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58" y="875193"/>
            <a:ext cx="317396" cy="317396"/>
          </a:xfrm>
          <a:prstGeom prst="rect">
            <a:avLst/>
          </a:prstGeom>
        </p:spPr>
      </p:pic>
      <p:pic>
        <p:nvPicPr>
          <p:cNvPr id="47" name="그림 46" descr="블랙, 어둠이(가) 표시된 사진&#10;&#10;자동 생성된 설명">
            <a:extLst>
              <a:ext uri="{FF2B5EF4-FFF2-40B4-BE49-F238E27FC236}">
                <a16:creationId xmlns:a16="http://schemas.microsoft.com/office/drawing/2014/main" id="{1ECFB9FC-BD2A-9C72-CA91-9ABE49E56B5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630854" y="1536487"/>
            <a:ext cx="300426" cy="30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8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4E9D595B-9810-E404-2916-3751251B51F3}"/>
              </a:ext>
            </a:extLst>
          </p:cNvPr>
          <p:cNvSpPr txBox="1"/>
          <p:nvPr/>
        </p:nvSpPr>
        <p:spPr>
          <a:xfrm>
            <a:off x="458826" y="249602"/>
            <a:ext cx="102289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주요교구 </a:t>
            </a:r>
            <a:r>
              <a:rPr lang="en-US" altLang="ko-KR" sz="2800" b="1" spc="85" dirty="0">
                <a:solidFill>
                  <a:srgbClr val="553CC4"/>
                </a:solidFill>
                <a:latin typeface="Malgun Gothic"/>
                <a:cs typeface="Malgun Gothic"/>
              </a:rPr>
              <a:t>–</a:t>
            </a:r>
            <a:r>
              <a:rPr lang="ko-KR" altLang="en-US" sz="2800" b="1" spc="85" dirty="0">
                <a:solidFill>
                  <a:srgbClr val="553CC4"/>
                </a:solidFill>
                <a:latin typeface="Malgun Gothic"/>
                <a:cs typeface="Malgun Gothic"/>
              </a:rPr>
              <a:t> </a:t>
            </a:r>
            <a:r>
              <a:rPr lang="ko-KR" altLang="en-US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클라우드 </a:t>
            </a:r>
            <a:r>
              <a:rPr lang="en-US" altLang="ko-KR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IDE</a:t>
            </a:r>
            <a:r>
              <a:rPr lang="ko-KR" altLang="en-US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 기반 실시간 강사 지원 및 </a:t>
            </a:r>
            <a:r>
              <a:rPr lang="en-US" altLang="ko-KR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AI Pair </a:t>
            </a:r>
            <a:r>
              <a:rPr lang="ko-KR" altLang="en-US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프로그래밍</a:t>
            </a:r>
            <a:endParaRPr sz="2800" dirty="0">
              <a:solidFill>
                <a:srgbClr val="553CC4"/>
              </a:solidFill>
              <a:latin typeface="Malgun Gothic"/>
              <a:cs typeface="Malgun Gothic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3FA895-CEF9-252B-F8AC-56EBC076D93A}"/>
              </a:ext>
            </a:extLst>
          </p:cNvPr>
          <p:cNvSpPr txBox="1"/>
          <p:nvPr/>
        </p:nvSpPr>
        <p:spPr>
          <a:xfrm>
            <a:off x="9869186" y="2902148"/>
            <a:ext cx="2001510" cy="129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구현단계에 애로가 있는 수강생의 </a:t>
            </a:r>
            <a:r>
              <a:rPr kumimoji="1" lang="en-US" altLang="ko-KR" sz="1200" b="1" u="sng" dirty="0">
                <a:solidFill>
                  <a:srgbClr val="553CC4"/>
                </a:solidFill>
              </a:rPr>
              <a:t>IDE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에 강사가 직접 문제해결 혹은 </a:t>
            </a:r>
            <a:r>
              <a:rPr kumimoji="1" lang="en-US" altLang="ko-KR" sz="1200" b="1" u="sng" dirty="0">
                <a:solidFill>
                  <a:srgbClr val="553CC4"/>
                </a:solidFill>
              </a:rPr>
              <a:t>Pair Coding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 통하여 </a:t>
            </a:r>
            <a:r>
              <a:rPr kumimoji="1" lang="ko-KR" altLang="en-US" sz="1200" dirty="0">
                <a:solidFill>
                  <a:srgbClr val="553CC4"/>
                </a:solidFill>
              </a:rPr>
              <a:t>이끌어 줄 수 있는 환경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>
              <a:lnSpc>
                <a:spcPct val="110000"/>
              </a:lnSpc>
            </a:pPr>
            <a:endParaRPr kumimoji="1" lang="en-US" altLang="ko-KR" sz="1200" dirty="0">
              <a:solidFill>
                <a:srgbClr val="553CC4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40461-BBB0-9EEE-110F-9077AD024380}"/>
              </a:ext>
            </a:extLst>
          </p:cNvPr>
          <p:cNvSpPr txBox="1"/>
          <p:nvPr/>
        </p:nvSpPr>
        <p:spPr>
          <a:xfrm>
            <a:off x="9869186" y="4334046"/>
            <a:ext cx="2001510" cy="129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>
                <a:solidFill>
                  <a:srgbClr val="553CC4"/>
                </a:solidFill>
              </a:rPr>
              <a:t>AI </a:t>
            </a:r>
            <a:r>
              <a:rPr kumimoji="1" lang="ko-KR" altLang="en-US" sz="1200" dirty="0">
                <a:solidFill>
                  <a:srgbClr val="553CC4"/>
                </a:solidFill>
              </a:rPr>
              <a:t>기반으로 강사에게 질문하기 어려운 간단한 문제나 기반 개발 </a:t>
            </a:r>
            <a:r>
              <a:rPr kumimoji="1" lang="ko-KR" altLang="en-US" sz="1200" dirty="0" err="1">
                <a:solidFill>
                  <a:srgbClr val="553CC4"/>
                </a:solidFill>
              </a:rPr>
              <a:t>상식등을</a:t>
            </a:r>
            <a:r>
              <a:rPr kumimoji="1" lang="ko-KR" altLang="en-US" sz="1200" dirty="0">
                <a:solidFill>
                  <a:srgbClr val="553CC4"/>
                </a:solidFill>
              </a:rPr>
              <a:t>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부끄럼 없이 </a:t>
            </a:r>
            <a:r>
              <a:rPr kumimoji="1" lang="ko-KR" altLang="en-US" sz="1200" b="1" dirty="0">
                <a:solidFill>
                  <a:srgbClr val="553CC4"/>
                </a:solidFill>
              </a:rPr>
              <a:t>질문</a:t>
            </a:r>
            <a:r>
              <a:rPr kumimoji="1" lang="ko-KR" altLang="en-US" sz="1200" dirty="0">
                <a:solidFill>
                  <a:srgbClr val="553CC4"/>
                </a:solidFill>
              </a:rPr>
              <a:t>할 수 있는 환경</a:t>
            </a:r>
            <a:endParaRPr kumimoji="1" lang="en-US" altLang="ko-KR" sz="1200" b="1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srgbClr val="553CC4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A26A05-FDAC-FCB9-D09D-22EAF2049F0B}"/>
              </a:ext>
            </a:extLst>
          </p:cNvPr>
          <p:cNvGrpSpPr/>
          <p:nvPr/>
        </p:nvGrpSpPr>
        <p:grpSpPr>
          <a:xfrm>
            <a:off x="2677758" y="4472516"/>
            <a:ext cx="3977814" cy="1520773"/>
            <a:chOff x="292470" y="2064249"/>
            <a:chExt cx="5044530" cy="1855676"/>
          </a:xfrm>
        </p:grpSpPr>
        <p:pic>
          <p:nvPicPr>
            <p:cNvPr id="1026" name="Picture 2" descr="GitPod | Docs">
              <a:extLst>
                <a:ext uri="{FF2B5EF4-FFF2-40B4-BE49-F238E27FC236}">
                  <a16:creationId xmlns:a16="http://schemas.microsoft.com/office/drawing/2014/main" id="{2FA256D4-C3A7-AAFF-DD60-63C1D6E0B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70" y="2064249"/>
              <a:ext cx="2424518" cy="808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ontinue Reviews: Details, Pricing, Core features, Use cases, Continue  alternatives | Toolify">
              <a:extLst>
                <a:ext uri="{FF2B5EF4-FFF2-40B4-BE49-F238E27FC236}">
                  <a16:creationId xmlns:a16="http://schemas.microsoft.com/office/drawing/2014/main" id="{7828B00B-CE64-93A9-34E9-707452FB1B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90" t="12987" r="34635" b="72063"/>
            <a:stretch/>
          </p:blipFill>
          <p:spPr bwMode="auto">
            <a:xfrm>
              <a:off x="3259361" y="2192580"/>
              <a:ext cx="2077639" cy="5451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ursor - The AI-first Code Editor">
              <a:extLst>
                <a:ext uri="{FF2B5EF4-FFF2-40B4-BE49-F238E27FC236}">
                  <a16:creationId xmlns:a16="http://schemas.microsoft.com/office/drawing/2014/main" id="{9C17361E-9782-102D-EA09-2F280D1A3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1877" y="2880031"/>
              <a:ext cx="1039894" cy="10398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5C0B4A7-0AD1-BD77-09EC-F557B39663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810" y="4616928"/>
            <a:ext cx="1011446" cy="66231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D229F5E-6645-0E02-75A9-193BA2D781F5}"/>
              </a:ext>
            </a:extLst>
          </p:cNvPr>
          <p:cNvGrpSpPr/>
          <p:nvPr/>
        </p:nvGrpSpPr>
        <p:grpSpPr>
          <a:xfrm>
            <a:off x="366709" y="1565743"/>
            <a:ext cx="9219562" cy="2528084"/>
            <a:chOff x="587181" y="2305173"/>
            <a:chExt cx="11019009" cy="2528084"/>
          </a:xfrm>
        </p:grpSpPr>
        <p:sp>
          <p:nvSpPr>
            <p:cNvPr id="7" name="오각형[P] 6">
              <a:extLst>
                <a:ext uri="{FF2B5EF4-FFF2-40B4-BE49-F238E27FC236}">
                  <a16:creationId xmlns:a16="http://schemas.microsoft.com/office/drawing/2014/main" id="{1E2A2752-9B4E-54B1-B0A4-9E8E49700092}"/>
                </a:ext>
              </a:extLst>
            </p:cNvPr>
            <p:cNvSpPr/>
            <p:nvPr/>
          </p:nvSpPr>
          <p:spPr>
            <a:xfrm>
              <a:off x="587182" y="2305173"/>
              <a:ext cx="1297602" cy="1145480"/>
            </a:xfrm>
            <a:prstGeom prst="homePlate">
              <a:avLst>
                <a:gd name="adj" fmla="val 17418"/>
              </a:avLst>
            </a:prstGeom>
            <a:solidFill>
              <a:srgbClr val="553CC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/>
                <a:t>기획</a:t>
              </a:r>
              <a:endParaRPr kumimoji="1" lang="ko-Kore-KR" altLang="en-US" sz="1400" dirty="0"/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C78709F6-E7D0-33C4-907E-8B74A57C4138}"/>
                </a:ext>
              </a:extLst>
            </p:cNvPr>
            <p:cNvSpPr/>
            <p:nvPr/>
          </p:nvSpPr>
          <p:spPr>
            <a:xfrm>
              <a:off x="587181" y="3672689"/>
              <a:ext cx="2833135" cy="1145480"/>
            </a:xfrm>
            <a:prstGeom prst="roundRect">
              <a:avLst/>
            </a:prstGeom>
            <a:solidFill>
              <a:srgbClr val="B3C1DC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</a:rPr>
                <a:t>Event Storming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오각형[P] 9">
              <a:extLst>
                <a:ext uri="{FF2B5EF4-FFF2-40B4-BE49-F238E27FC236}">
                  <a16:creationId xmlns:a16="http://schemas.microsoft.com/office/drawing/2014/main" id="{FF6B090C-DCD8-1E84-3919-4B4C557FD466}"/>
                </a:ext>
              </a:extLst>
            </p:cNvPr>
            <p:cNvSpPr/>
            <p:nvPr/>
          </p:nvSpPr>
          <p:spPr>
            <a:xfrm>
              <a:off x="2122715" y="2315779"/>
              <a:ext cx="1297602" cy="1145480"/>
            </a:xfrm>
            <a:prstGeom prst="homePlate">
              <a:avLst>
                <a:gd name="adj" fmla="val 17418"/>
              </a:avLst>
            </a:prstGeom>
            <a:solidFill>
              <a:srgbClr val="553CC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/>
                <a:t>DDD </a:t>
              </a:r>
            </a:p>
            <a:p>
              <a:pPr algn="ctr"/>
              <a:r>
                <a:rPr kumimoji="1" lang="ko-KR" altLang="en-US" sz="1400" dirty="0"/>
                <a:t>설계</a:t>
              </a:r>
              <a:endParaRPr kumimoji="1" lang="ko-Kore-KR" altLang="en-US" sz="1400" dirty="0"/>
            </a:p>
          </p:txBody>
        </p:sp>
        <p:sp>
          <p:nvSpPr>
            <p:cNvPr id="11" name="오각형[P] 10">
              <a:extLst>
                <a:ext uri="{FF2B5EF4-FFF2-40B4-BE49-F238E27FC236}">
                  <a16:creationId xmlns:a16="http://schemas.microsoft.com/office/drawing/2014/main" id="{15BCB599-DB50-67EB-0EE0-605FF9D76E1A}"/>
                </a:ext>
              </a:extLst>
            </p:cNvPr>
            <p:cNvSpPr/>
            <p:nvPr/>
          </p:nvSpPr>
          <p:spPr>
            <a:xfrm>
              <a:off x="6918131" y="2330985"/>
              <a:ext cx="1149107" cy="1145480"/>
            </a:xfrm>
            <a:prstGeom prst="homePlate">
              <a:avLst>
                <a:gd name="adj" fmla="val 15788"/>
              </a:avLst>
            </a:prstGeom>
            <a:solidFill>
              <a:srgbClr val="553CC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/>
                <a:t>구현체 완성</a:t>
              </a:r>
              <a:endParaRPr kumimoji="1" lang="ko-Kore-KR" altLang="en-US" sz="1400" dirty="0"/>
            </a:p>
          </p:txBody>
        </p:sp>
        <p:sp>
          <p:nvSpPr>
            <p:cNvPr id="12" name="오각형[P] 11">
              <a:extLst>
                <a:ext uri="{FF2B5EF4-FFF2-40B4-BE49-F238E27FC236}">
                  <a16:creationId xmlns:a16="http://schemas.microsoft.com/office/drawing/2014/main" id="{122E1B61-890F-FB58-238A-DCBDEBCB94B0}"/>
                </a:ext>
              </a:extLst>
            </p:cNvPr>
            <p:cNvSpPr/>
            <p:nvPr/>
          </p:nvSpPr>
          <p:spPr>
            <a:xfrm>
              <a:off x="8230200" y="2330984"/>
              <a:ext cx="3375990" cy="1145480"/>
            </a:xfrm>
            <a:prstGeom prst="homePlate">
              <a:avLst>
                <a:gd name="adj" fmla="val 19047"/>
              </a:avLst>
            </a:prstGeom>
            <a:solidFill>
              <a:srgbClr val="553CC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/>
                <a:t>배포 운영</a:t>
              </a:r>
              <a:endParaRPr kumimoji="1" lang="ko-Kore-KR" altLang="en-US" sz="1400" dirty="0"/>
            </a:p>
          </p:txBody>
        </p:sp>
        <p:sp>
          <p:nvSpPr>
            <p:cNvPr id="13" name="모서리가 둥근 직사각형 12">
              <a:extLst>
                <a:ext uri="{FF2B5EF4-FFF2-40B4-BE49-F238E27FC236}">
                  <a16:creationId xmlns:a16="http://schemas.microsoft.com/office/drawing/2014/main" id="{BC9A15AF-841B-C606-B5BD-07B8D4F0433D}"/>
                </a:ext>
              </a:extLst>
            </p:cNvPr>
            <p:cNvSpPr/>
            <p:nvPr/>
          </p:nvSpPr>
          <p:spPr>
            <a:xfrm>
              <a:off x="3625899" y="3687777"/>
              <a:ext cx="1785856" cy="1145480"/>
            </a:xfrm>
            <a:prstGeom prst="roundRect">
              <a:avLst/>
            </a:prstGeom>
            <a:solidFill>
              <a:srgbClr val="B3C1DC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</a:rPr>
                <a:t>Cloud IDE</a:t>
              </a:r>
            </a:p>
            <a:p>
              <a:pPr algn="ctr"/>
              <a:r>
                <a:rPr kumimoji="1" lang="en-US" altLang="ko-KR" sz="1400" dirty="0">
                  <a:solidFill>
                    <a:schemeClr val="tx1"/>
                  </a:solidFill>
                </a:rPr>
                <a:t>(Pair programming)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1D1D4C8D-0635-C556-618B-FA840084C9CC}"/>
                </a:ext>
              </a:extLst>
            </p:cNvPr>
            <p:cNvSpPr/>
            <p:nvPr/>
          </p:nvSpPr>
          <p:spPr>
            <a:xfrm>
              <a:off x="8230200" y="3687777"/>
              <a:ext cx="1062600" cy="1145480"/>
            </a:xfrm>
            <a:prstGeom prst="roundRect">
              <a:avLst/>
            </a:prstGeom>
            <a:solidFill>
              <a:srgbClr val="B3C1DC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 err="1">
                  <a:solidFill>
                    <a:schemeClr val="tx1"/>
                  </a:solidFill>
                </a:rPr>
                <a:t>Kubectl</a:t>
              </a:r>
              <a:r>
                <a:rPr kumimoji="1" lang="en-US" altLang="ko-Kore-KR" sz="1200" dirty="0">
                  <a:solidFill>
                    <a:schemeClr val="tx1"/>
                  </a:solidFill>
                </a:rPr>
                <a:t> AI</a:t>
              </a:r>
              <a:endParaRPr kumimoji="1" lang="ko-Kore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오각형[P] 14">
              <a:extLst>
                <a:ext uri="{FF2B5EF4-FFF2-40B4-BE49-F238E27FC236}">
                  <a16:creationId xmlns:a16="http://schemas.microsoft.com/office/drawing/2014/main" id="{4884280F-5ABA-CD7C-9954-94578C17B4E0}"/>
                </a:ext>
              </a:extLst>
            </p:cNvPr>
            <p:cNvSpPr/>
            <p:nvPr/>
          </p:nvSpPr>
          <p:spPr>
            <a:xfrm>
              <a:off x="5606695" y="2334047"/>
              <a:ext cx="1093055" cy="1145480"/>
            </a:xfrm>
            <a:prstGeom prst="homePlate">
              <a:avLst>
                <a:gd name="adj" fmla="val 15855"/>
              </a:avLst>
            </a:prstGeom>
            <a:solidFill>
              <a:srgbClr val="553CC4"/>
            </a:solidFill>
            <a:ln w="28575">
              <a:solidFill>
                <a:srgbClr val="FFC000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/>
                <a:t>오류</a:t>
              </a:r>
              <a:endParaRPr kumimoji="1" lang="en-US" altLang="ko-KR" sz="1400" dirty="0"/>
            </a:p>
            <a:p>
              <a:pPr algn="ctr"/>
              <a:r>
                <a:rPr kumimoji="1" lang="ko-KR" altLang="en-US" sz="1400" dirty="0"/>
                <a:t>수정 </a:t>
              </a:r>
              <a:endParaRPr kumimoji="1" lang="ko-Kore-KR" altLang="en-US" sz="1400" dirty="0"/>
            </a:p>
          </p:txBody>
        </p:sp>
        <p:sp>
          <p:nvSpPr>
            <p:cNvPr id="16" name="오각형[P] 15">
              <a:extLst>
                <a:ext uri="{FF2B5EF4-FFF2-40B4-BE49-F238E27FC236}">
                  <a16:creationId xmlns:a16="http://schemas.microsoft.com/office/drawing/2014/main" id="{78D3D4BD-DB08-870D-E940-B39BB92B4BCD}"/>
                </a:ext>
              </a:extLst>
            </p:cNvPr>
            <p:cNvSpPr/>
            <p:nvPr/>
          </p:nvSpPr>
          <p:spPr>
            <a:xfrm>
              <a:off x="3658248" y="2330985"/>
              <a:ext cx="1753507" cy="1145480"/>
            </a:xfrm>
            <a:prstGeom prst="homePlate">
              <a:avLst>
                <a:gd name="adj" fmla="val 20676"/>
              </a:avLst>
            </a:prstGeom>
            <a:solidFill>
              <a:srgbClr val="553CC4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1400" dirty="0"/>
                <a:t>구현체 </a:t>
              </a:r>
              <a:br>
                <a:rPr kumimoji="1" lang="en-US" altLang="ko-KR" sz="1400" dirty="0"/>
              </a:br>
              <a:r>
                <a:rPr kumimoji="1" lang="ko-KR" altLang="en-US" sz="1400" dirty="0"/>
                <a:t>초안 </a:t>
              </a:r>
              <a:endParaRPr kumimoji="1" lang="ko-Kore-KR" altLang="en-US" sz="1400" dirty="0"/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C6459FA7-7B3E-8E77-D07D-33D7FC6715B9}"/>
                </a:ext>
              </a:extLst>
            </p:cNvPr>
            <p:cNvSpPr/>
            <p:nvPr/>
          </p:nvSpPr>
          <p:spPr>
            <a:xfrm>
              <a:off x="9376774" y="3687777"/>
              <a:ext cx="1082841" cy="1145480"/>
            </a:xfrm>
            <a:prstGeom prst="roundRect">
              <a:avLst/>
            </a:prstGeom>
            <a:solidFill>
              <a:srgbClr val="B3C1DC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 err="1">
                  <a:solidFill>
                    <a:schemeClr val="tx1"/>
                  </a:solidFill>
                </a:rPr>
                <a:t>Kubectl</a:t>
              </a:r>
              <a:r>
                <a:rPr kumimoji="1" lang="en-US" altLang="ko-Kore-KR" sz="1200" dirty="0">
                  <a:solidFill>
                    <a:schemeClr val="tx1"/>
                  </a:solidFill>
                </a:rPr>
                <a:t> GPT</a:t>
              </a:r>
              <a:endParaRPr kumimoji="1" lang="ko-Kore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78F23D19-1730-6DF2-5C16-4AC50DEA020F}"/>
                </a:ext>
              </a:extLst>
            </p:cNvPr>
            <p:cNvSpPr/>
            <p:nvPr/>
          </p:nvSpPr>
          <p:spPr>
            <a:xfrm>
              <a:off x="10523349" y="3687777"/>
              <a:ext cx="1082841" cy="1145480"/>
            </a:xfrm>
            <a:prstGeom prst="roundRect">
              <a:avLst/>
            </a:prstGeom>
            <a:solidFill>
              <a:srgbClr val="B3C1DC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chemeClr val="tx1"/>
                  </a:solidFill>
                </a:rPr>
                <a:t>K8S</a:t>
              </a:r>
              <a:br>
                <a:rPr kumimoji="1" lang="en-US" altLang="ko-Kore-KR" sz="1200" dirty="0">
                  <a:solidFill>
                    <a:schemeClr val="tx1"/>
                  </a:solidFill>
                </a:rPr>
              </a:br>
              <a:r>
                <a:rPr kumimoji="1" lang="en-US" altLang="ko-Kore-KR" sz="1200" dirty="0">
                  <a:solidFill>
                    <a:schemeClr val="tx1"/>
                  </a:solidFill>
                </a:rPr>
                <a:t>-GPT</a:t>
              </a:r>
              <a:endParaRPr kumimoji="1" lang="ko-Kore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1331E30D-D632-0B2F-60A7-21CC8BC767FC}"/>
                </a:ext>
              </a:extLst>
            </p:cNvPr>
            <p:cNvSpPr/>
            <p:nvPr/>
          </p:nvSpPr>
          <p:spPr>
            <a:xfrm>
              <a:off x="5606694" y="3687777"/>
              <a:ext cx="2456045" cy="1145480"/>
            </a:xfrm>
            <a:prstGeom prst="roundRect">
              <a:avLst/>
            </a:prstGeom>
            <a:solidFill>
              <a:srgbClr val="B3C1DC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solidFill>
                    <a:schemeClr val="tx1"/>
                  </a:solidFill>
                </a:rPr>
                <a:t>AI Support</a:t>
              </a:r>
              <a:endParaRPr kumimoji="1" lang="ko-Kore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CF3E9A9-B494-26BF-3FC4-F28076B94698}"/>
              </a:ext>
            </a:extLst>
          </p:cNvPr>
          <p:cNvSpPr txBox="1"/>
          <p:nvPr/>
        </p:nvSpPr>
        <p:spPr>
          <a:xfrm>
            <a:off x="9869186" y="1478535"/>
            <a:ext cx="2001510" cy="129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클라우드 </a:t>
            </a:r>
            <a:r>
              <a:rPr kumimoji="1" lang="en-US" altLang="ko-KR" sz="1200" dirty="0">
                <a:solidFill>
                  <a:srgbClr val="553CC4"/>
                </a:solidFill>
              </a:rPr>
              <a:t>IDE</a:t>
            </a:r>
            <a:r>
              <a:rPr kumimoji="1" lang="ko-KR" altLang="en-US" sz="1200" dirty="0" err="1">
                <a:solidFill>
                  <a:srgbClr val="553CC4"/>
                </a:solidFill>
              </a:rPr>
              <a:t>를</a:t>
            </a:r>
            <a:r>
              <a:rPr kumimoji="1" lang="ko-KR" altLang="en-US" sz="1200" dirty="0">
                <a:solidFill>
                  <a:srgbClr val="553CC4"/>
                </a:solidFill>
              </a:rPr>
              <a:t> 통한 수강생 전원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동일한 실습환경 구성과 생성 및 폐기가 용이하여</a:t>
            </a:r>
            <a:r>
              <a:rPr kumimoji="1" lang="ko-KR" altLang="en-US" sz="1200" dirty="0">
                <a:solidFill>
                  <a:srgbClr val="553CC4"/>
                </a:solidFill>
              </a:rPr>
              <a:t> 강의 진행 원활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>
              <a:lnSpc>
                <a:spcPct val="110000"/>
              </a:lnSpc>
            </a:pPr>
            <a:endParaRPr kumimoji="1" lang="en-US" altLang="ko-KR" sz="1200" dirty="0">
              <a:solidFill>
                <a:srgbClr val="553CC4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B78DC87-A843-1EC2-1E06-5D63806E78D9}"/>
              </a:ext>
            </a:extLst>
          </p:cNvPr>
          <p:cNvCxnSpPr/>
          <p:nvPr/>
        </p:nvCxnSpPr>
        <p:spPr>
          <a:xfrm>
            <a:off x="1881690" y="4834973"/>
            <a:ext cx="468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B5636E6-4465-0BE2-4FA6-7ED6740787FD}"/>
              </a:ext>
            </a:extLst>
          </p:cNvPr>
          <p:cNvCxnSpPr/>
          <p:nvPr/>
        </p:nvCxnSpPr>
        <p:spPr>
          <a:xfrm>
            <a:off x="4355089" y="4821119"/>
            <a:ext cx="468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8599CD9-8D9D-9F64-3374-653C9577C37E}"/>
              </a:ext>
            </a:extLst>
          </p:cNvPr>
          <p:cNvCxnSpPr>
            <a:cxnSpLocks/>
          </p:cNvCxnSpPr>
          <p:nvPr/>
        </p:nvCxnSpPr>
        <p:spPr>
          <a:xfrm>
            <a:off x="2034090" y="4987373"/>
            <a:ext cx="1842655" cy="46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CA415F3-CA7A-E105-BBC4-7A49D74C9D67}"/>
              </a:ext>
            </a:extLst>
          </p:cNvPr>
          <p:cNvCxnSpPr>
            <a:cxnSpLocks/>
            <a:stCxn id="1030" idx="3"/>
          </p:cNvCxnSpPr>
          <p:nvPr/>
        </p:nvCxnSpPr>
        <p:spPr>
          <a:xfrm flipV="1">
            <a:off x="4916661" y="5076912"/>
            <a:ext cx="2347508" cy="490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Cloud Native Landscape">
            <a:extLst>
              <a:ext uri="{FF2B5EF4-FFF2-40B4-BE49-F238E27FC236}">
                <a16:creationId xmlns:a16="http://schemas.microsoft.com/office/drawing/2014/main" id="{29C57CAF-9304-397F-0BF0-372FE286D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71" y="4633342"/>
            <a:ext cx="1902390" cy="44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5FD02B2-F678-7D85-82AD-94DF66E076F6}"/>
              </a:ext>
            </a:extLst>
          </p:cNvPr>
          <p:cNvCxnSpPr/>
          <p:nvPr/>
        </p:nvCxnSpPr>
        <p:spPr>
          <a:xfrm>
            <a:off x="6795174" y="4821119"/>
            <a:ext cx="468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05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E026B-7976-2B5D-2C6B-3AE41CD1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DCEB03A-CC7C-77E6-7FCA-EFA6093CE09F}"/>
              </a:ext>
            </a:extLst>
          </p:cNvPr>
          <p:cNvSpPr txBox="1"/>
          <p:nvPr/>
        </p:nvSpPr>
        <p:spPr>
          <a:xfrm>
            <a:off x="458826" y="249602"/>
            <a:ext cx="102289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사례</a:t>
            </a:r>
            <a:endParaRPr sz="2800" dirty="0">
              <a:solidFill>
                <a:srgbClr val="553CC4"/>
              </a:solidFill>
              <a:latin typeface="Malgun Gothic"/>
              <a:cs typeface="Malgun Gothic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2F9FFAC-F304-A67B-3221-D6EE15FE6582}"/>
              </a:ext>
            </a:extLst>
          </p:cNvPr>
          <p:cNvGrpSpPr/>
          <p:nvPr/>
        </p:nvGrpSpPr>
        <p:grpSpPr>
          <a:xfrm>
            <a:off x="324991" y="1241711"/>
            <a:ext cx="5227599" cy="4796131"/>
            <a:chOff x="458826" y="1029634"/>
            <a:chExt cx="5227599" cy="479613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1319883-DB01-7455-E6A6-6DD8DF5CB9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164" b="17710"/>
            <a:stretch/>
          </p:blipFill>
          <p:spPr bwMode="auto">
            <a:xfrm>
              <a:off x="458826" y="1029634"/>
              <a:ext cx="5227599" cy="4796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0DCB1709-7FFF-3218-52B9-E06F750E42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28" t="21510" r="6161" b="14683"/>
            <a:stretch/>
          </p:blipFill>
          <p:spPr bwMode="auto">
            <a:xfrm>
              <a:off x="623860" y="2106917"/>
              <a:ext cx="4842517" cy="3718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7D2D64-5B88-6A0C-F07D-6EDBE033F142}"/>
              </a:ext>
            </a:extLst>
          </p:cNvPr>
          <p:cNvGrpSpPr/>
          <p:nvPr/>
        </p:nvGrpSpPr>
        <p:grpSpPr>
          <a:xfrm>
            <a:off x="6149076" y="1889805"/>
            <a:ext cx="5791192" cy="3832223"/>
            <a:chOff x="1157605" y="1474470"/>
            <a:chExt cx="9977120" cy="3832223"/>
          </a:xfrm>
        </p:grpSpPr>
        <p:sp>
          <p:nvSpPr>
            <p:cNvPr id="7" name="도형 247">
              <a:extLst>
                <a:ext uri="{FF2B5EF4-FFF2-40B4-BE49-F238E27FC236}">
                  <a16:creationId xmlns:a16="http://schemas.microsoft.com/office/drawing/2014/main" id="{268696C3-7DD6-59E6-84FE-6999FFB524CC}"/>
                </a:ext>
              </a:extLst>
            </p:cNvPr>
            <p:cNvSpPr>
              <a:spLocks/>
            </p:cNvSpPr>
            <p:nvPr/>
          </p:nvSpPr>
          <p:spPr>
            <a:xfrm>
              <a:off x="1329690" y="1479550"/>
              <a:ext cx="2594610" cy="1036320"/>
            </a:xfrm>
            <a:prstGeom prst="roundRect">
              <a:avLst/>
            </a:prstGeom>
            <a:solidFill>
              <a:srgbClr val="553CC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000">
                <a:latin typeface="나눔고딕" charset="0"/>
                <a:ea typeface="나눔고딕" charset="0"/>
              </a:endParaRPr>
            </a:p>
          </p:txBody>
        </p:sp>
        <p:sp>
          <p:nvSpPr>
            <p:cNvPr id="8" name="텍스트 상자 248">
              <a:extLst>
                <a:ext uri="{FF2B5EF4-FFF2-40B4-BE49-F238E27FC236}">
                  <a16:creationId xmlns:a16="http://schemas.microsoft.com/office/drawing/2014/main" id="{DF1F76B7-1B20-BFC4-7828-ACB6C3C731A4}"/>
                </a:ext>
              </a:extLst>
            </p:cNvPr>
            <p:cNvSpPr txBox="1">
              <a:spLocks/>
            </p:cNvSpPr>
            <p:nvPr/>
          </p:nvSpPr>
          <p:spPr>
            <a:xfrm>
              <a:off x="1286510" y="1588135"/>
              <a:ext cx="2745105" cy="805815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배달의민족 도현 OTF" charset="0"/>
                  <a:ea typeface="배달의민족 도현 OTF" charset="0"/>
                </a:rPr>
                <a:t>교육 컨텐츠</a:t>
              </a:r>
            </a:p>
          </p:txBody>
        </p:sp>
        <p:sp>
          <p:nvSpPr>
            <p:cNvPr id="9" name="도형 249">
              <a:extLst>
                <a:ext uri="{FF2B5EF4-FFF2-40B4-BE49-F238E27FC236}">
                  <a16:creationId xmlns:a16="http://schemas.microsoft.com/office/drawing/2014/main" id="{BAF1F8A2-D059-804C-BAAF-CC6F04719934}"/>
                </a:ext>
              </a:extLst>
            </p:cNvPr>
            <p:cNvSpPr>
              <a:spLocks/>
            </p:cNvSpPr>
            <p:nvPr/>
          </p:nvSpPr>
          <p:spPr>
            <a:xfrm>
              <a:off x="4794885" y="1479550"/>
              <a:ext cx="2594610" cy="1036320"/>
            </a:xfrm>
            <a:prstGeom prst="roundRect">
              <a:avLst/>
            </a:prstGeom>
            <a:solidFill>
              <a:srgbClr val="553CC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000">
                <a:latin typeface="나눔고딕" charset="0"/>
                <a:ea typeface="나눔고딕" charset="0"/>
              </a:endParaRPr>
            </a:p>
          </p:txBody>
        </p:sp>
        <p:sp>
          <p:nvSpPr>
            <p:cNvPr id="10" name="텍스트 상자 250">
              <a:extLst>
                <a:ext uri="{FF2B5EF4-FFF2-40B4-BE49-F238E27FC236}">
                  <a16:creationId xmlns:a16="http://schemas.microsoft.com/office/drawing/2014/main" id="{404DC7EB-B330-3B21-962A-721676A174D1}"/>
                </a:ext>
              </a:extLst>
            </p:cNvPr>
            <p:cNvSpPr txBox="1">
              <a:spLocks/>
            </p:cNvSpPr>
            <p:nvPr/>
          </p:nvSpPr>
          <p:spPr>
            <a:xfrm>
              <a:off x="4726305" y="1583055"/>
              <a:ext cx="2745105" cy="805815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배달의민족 도현 OTF" charset="0"/>
                  <a:ea typeface="배달의민족 도현 OTF" charset="0"/>
                </a:rPr>
                <a:t>실습 환경</a:t>
              </a:r>
            </a:p>
          </p:txBody>
        </p:sp>
        <p:sp>
          <p:nvSpPr>
            <p:cNvPr id="11" name="도형 251">
              <a:extLst>
                <a:ext uri="{FF2B5EF4-FFF2-40B4-BE49-F238E27FC236}">
                  <a16:creationId xmlns:a16="http://schemas.microsoft.com/office/drawing/2014/main" id="{A42A6439-C039-2FDD-1A85-D42D375D4601}"/>
                </a:ext>
              </a:extLst>
            </p:cNvPr>
            <p:cNvSpPr>
              <a:spLocks/>
            </p:cNvSpPr>
            <p:nvPr/>
          </p:nvSpPr>
          <p:spPr>
            <a:xfrm>
              <a:off x="8213725" y="1474470"/>
              <a:ext cx="2594610" cy="1036320"/>
            </a:xfrm>
            <a:prstGeom prst="roundRect">
              <a:avLst/>
            </a:prstGeom>
            <a:solidFill>
              <a:srgbClr val="553CC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latinLnBrk="0" hangingPunct="1">
                <a:buFontTx/>
                <a:buNone/>
              </a:pPr>
              <a:endParaRPr lang="ko-KR" altLang="en-US" sz="1000">
                <a:latin typeface="나눔고딕" charset="0"/>
                <a:ea typeface="나눔고딕" charset="0"/>
              </a:endParaRPr>
            </a:p>
          </p:txBody>
        </p:sp>
        <p:sp>
          <p:nvSpPr>
            <p:cNvPr id="12" name="텍스트 상자 252">
              <a:extLst>
                <a:ext uri="{FF2B5EF4-FFF2-40B4-BE49-F238E27FC236}">
                  <a16:creationId xmlns:a16="http://schemas.microsoft.com/office/drawing/2014/main" id="{615A2262-3D38-8228-0D8E-973A03B5D04D}"/>
                </a:ext>
              </a:extLst>
            </p:cNvPr>
            <p:cNvSpPr txBox="1">
              <a:spLocks/>
            </p:cNvSpPr>
            <p:nvPr/>
          </p:nvSpPr>
          <p:spPr>
            <a:xfrm>
              <a:off x="8155305" y="1583055"/>
              <a:ext cx="2745105" cy="805815"/>
            </a:xfrm>
            <a:prstGeom prst="rect">
              <a:avLst/>
            </a:prstGeom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FontTx/>
                <a:buNone/>
              </a:pPr>
              <a:r>
                <a:rPr lang="ko-KR" altLang="en-US" sz="1200">
                  <a:solidFill>
                    <a:srgbClr val="FFFFFF"/>
                  </a:solidFill>
                  <a:latin typeface="배달의민족 도현 OTF" charset="0"/>
                  <a:ea typeface="배달의민족 도현 OTF" charset="0"/>
                </a:rPr>
                <a:t>강사 평가</a:t>
              </a:r>
            </a:p>
          </p:txBody>
        </p:sp>
        <p:sp>
          <p:nvSpPr>
            <p:cNvPr id="13" name="텍스트 상자 264">
              <a:extLst>
                <a:ext uri="{FF2B5EF4-FFF2-40B4-BE49-F238E27FC236}">
                  <a16:creationId xmlns:a16="http://schemas.microsoft.com/office/drawing/2014/main" id="{B2AC6D5D-8824-A45D-0710-0B9C6926E679}"/>
                </a:ext>
              </a:extLst>
            </p:cNvPr>
            <p:cNvSpPr txBox="1">
              <a:spLocks/>
            </p:cNvSpPr>
            <p:nvPr/>
          </p:nvSpPr>
          <p:spPr>
            <a:xfrm>
              <a:off x="8006081" y="2802260"/>
              <a:ext cx="3128644" cy="230960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hangingPunct="1">
                <a:lnSpc>
                  <a:spcPct val="120000"/>
                </a:lnSpc>
              </a:pP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새로운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개념을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계속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배우다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보니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따라가기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벅찬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경우가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있는데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,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이론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및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실습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진행에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있어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적당한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진행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속도와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전문적인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지식으로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좋은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강의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해주셨습니다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. </a:t>
              </a: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hangingPunct="1">
                <a:lnSpc>
                  <a:spcPct val="120000"/>
                </a:lnSpc>
              </a:pP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hangingPunct="1">
                <a:lnSpc>
                  <a:spcPct val="120000"/>
                </a:lnSpc>
              </a:pP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hangingPunct="1">
                <a:lnSpc>
                  <a:spcPct val="120000"/>
                </a:lnSpc>
              </a:pP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강사님과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보조강사님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모두</a:t>
              </a: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hangingPunct="1">
                <a:lnSpc>
                  <a:spcPct val="120000"/>
                </a:lnSpc>
              </a:pP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질문에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친절하게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답해주시고</a:t>
              </a: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hangingPunct="1">
                <a:lnSpc>
                  <a:spcPct val="120000"/>
                </a:lnSpc>
              </a:pP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낙오자가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없도록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쉽고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상세한</a:t>
              </a: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hangingPunct="1">
                <a:lnSpc>
                  <a:spcPct val="120000"/>
                </a:lnSpc>
              </a:pP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설명을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해주십니다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.</a:t>
              </a: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</p:txBody>
        </p:sp>
        <p:sp>
          <p:nvSpPr>
            <p:cNvPr id="14" name="텍스트 상자 265">
              <a:extLst>
                <a:ext uri="{FF2B5EF4-FFF2-40B4-BE49-F238E27FC236}">
                  <a16:creationId xmlns:a16="http://schemas.microsoft.com/office/drawing/2014/main" id="{1DDA8653-4E7A-840F-9B8E-09EB00D814B3}"/>
                </a:ext>
              </a:extLst>
            </p:cNvPr>
            <p:cNvSpPr txBox="1">
              <a:spLocks/>
            </p:cNvSpPr>
            <p:nvPr/>
          </p:nvSpPr>
          <p:spPr>
            <a:xfrm>
              <a:off x="4591684" y="2812420"/>
              <a:ext cx="3093721" cy="230960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lnSpc>
                  <a:spcPct val="120000"/>
                </a:lnSpc>
                <a:buFontTx/>
                <a:buNone/>
              </a:pP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MSAEZ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툴과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GitPod를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활용해</a:t>
              </a:r>
              <a:r>
                <a:rPr lang="en-US"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번거로운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설치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과정이나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환경설정</a:t>
              </a:r>
              <a:r>
                <a:rPr lang="en-US"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필요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없이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바로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실습을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진행할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수</a:t>
              </a:r>
              <a:r>
                <a:rPr lang="en-US"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있는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점이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좋았습니다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.</a:t>
              </a: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latinLnBrk="0" hangingPunct="1">
                <a:lnSpc>
                  <a:spcPct val="120000"/>
                </a:lnSpc>
                <a:buFontTx/>
                <a:buNone/>
              </a:pP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latinLnBrk="0" hangingPunct="1">
                <a:lnSpc>
                  <a:spcPct val="120000"/>
                </a:lnSpc>
                <a:buFontTx/>
                <a:buNone/>
              </a:pP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latinLnBrk="0" hangingPunct="1">
                <a:lnSpc>
                  <a:spcPct val="120000"/>
                </a:lnSpc>
                <a:buFontTx/>
                <a:buNone/>
              </a:pP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latinLnBrk="0" hangingPunct="1">
                <a:lnSpc>
                  <a:spcPct val="120000"/>
                </a:lnSpc>
                <a:buFontTx/>
                <a:buNone/>
              </a:pP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웹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브라우저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환경에서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곧바로</a:t>
              </a: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latinLnBrk="0" hangingPunct="1">
                <a:lnSpc>
                  <a:spcPct val="120000"/>
                </a:lnSpc>
                <a:buFontTx/>
                <a:buNone/>
              </a:pP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이벤트스토밍부터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코드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생성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,</a:t>
              </a: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latinLnBrk="0" hangingPunct="1">
                <a:lnSpc>
                  <a:spcPct val="120000"/>
                </a:lnSpc>
                <a:buFontTx/>
                <a:buNone/>
              </a:pP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개발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작업까지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연계되는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과정이</a:t>
              </a:r>
              <a:r>
                <a:rPr lang="en-US"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마음에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들었습니다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.</a:t>
              </a: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</p:txBody>
        </p:sp>
        <p:sp>
          <p:nvSpPr>
            <p:cNvPr id="15" name="텍스트 상자 266">
              <a:extLst>
                <a:ext uri="{FF2B5EF4-FFF2-40B4-BE49-F238E27FC236}">
                  <a16:creationId xmlns:a16="http://schemas.microsoft.com/office/drawing/2014/main" id="{8D6D7D87-2CD5-7AF8-9584-842EED0418FF}"/>
                </a:ext>
              </a:extLst>
            </p:cNvPr>
            <p:cNvSpPr txBox="1">
              <a:spLocks/>
            </p:cNvSpPr>
            <p:nvPr/>
          </p:nvSpPr>
          <p:spPr>
            <a:xfrm>
              <a:off x="1157605" y="2812420"/>
              <a:ext cx="3093086" cy="2494273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l" latinLnBrk="0" hangingPunct="1">
                <a:lnSpc>
                  <a:spcPct val="120000"/>
                </a:lnSpc>
                <a:buFontTx/>
                <a:buNone/>
              </a:pP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교재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내용이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다양하게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준비되어</a:t>
              </a:r>
              <a:r>
                <a:rPr lang="en-US"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있어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이해에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도움이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많이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되었고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,</a:t>
              </a:r>
              <a:r>
                <a:rPr lang="en-US"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짧은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시간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안에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클라우드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환경</a:t>
              </a:r>
              <a:r>
                <a:rPr lang="en-US"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설정부터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배포까지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실습을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진행할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수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있는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부분이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좋았습니다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.</a:t>
              </a: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latinLnBrk="0" hangingPunct="1">
                <a:lnSpc>
                  <a:spcPct val="120000"/>
                </a:lnSpc>
                <a:buFontTx/>
                <a:buNone/>
              </a:pP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latinLnBrk="0" hangingPunct="1">
                <a:lnSpc>
                  <a:spcPct val="120000"/>
                </a:lnSpc>
                <a:buFontTx/>
                <a:buNone/>
              </a:pP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  <a:p>
              <a:pPr marL="0" indent="0" algn="l" latinLnBrk="0" hangingPunct="1">
                <a:lnSpc>
                  <a:spcPct val="120000"/>
                </a:lnSpc>
                <a:buFontTx/>
                <a:buNone/>
              </a:pP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예제와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실습이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충분해서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좋았고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,</a:t>
              </a:r>
              <a:r>
                <a:rPr lang="en-US"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DDD가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실제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코드로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이행되는</a:t>
              </a:r>
              <a:r>
                <a:rPr lang="en-US"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과정과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그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과정을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위한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툴의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연계</a:t>
              </a:r>
              <a:r>
                <a:rPr lang="en-US"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등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유익한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 </a:t>
              </a:r>
              <a:r>
                <a:rPr sz="1000" dirty="0" err="1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강의였습니다</a:t>
              </a:r>
              <a:r>
                <a:rPr sz="1000" dirty="0">
                  <a:solidFill>
                    <a:srgbClr val="553CC4"/>
                  </a:solidFill>
                  <a:latin typeface="배달의민족 도현 OTF" charset="0"/>
                  <a:ea typeface="배달의민족 도현 OTF" charset="0"/>
                </a:rPr>
                <a:t>.</a:t>
              </a:r>
              <a:endParaRPr lang="ko-KR" altLang="en-US" sz="1000" dirty="0">
                <a:solidFill>
                  <a:srgbClr val="553CC4"/>
                </a:solidFill>
                <a:latin typeface="배달의민족 도현 OTF" charset="0"/>
                <a:ea typeface="배달의민족 도현 OTF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49DB5D4-0BAC-6626-BB59-AE8A42073779}"/>
              </a:ext>
            </a:extLst>
          </p:cNvPr>
          <p:cNvSpPr txBox="1"/>
          <p:nvPr/>
        </p:nvSpPr>
        <p:spPr>
          <a:xfrm>
            <a:off x="8459344" y="8243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553CC4"/>
                </a:solidFill>
              </a:rPr>
              <a:t>수강후기</a:t>
            </a:r>
            <a:endParaRPr kumimoji="1" lang="ko-Kore-KR" altLang="en-US" b="1" dirty="0">
              <a:solidFill>
                <a:srgbClr val="553CC4"/>
              </a:solidFill>
            </a:endParaRPr>
          </a:p>
        </p:txBody>
      </p:sp>
      <p:sp>
        <p:nvSpPr>
          <p:cNvPr id="19" name="포인트가 5개인 별[5] 18">
            <a:extLst>
              <a:ext uri="{FF2B5EF4-FFF2-40B4-BE49-F238E27FC236}">
                <a16:creationId xmlns:a16="http://schemas.microsoft.com/office/drawing/2014/main" id="{C4B38699-1CFC-6882-5730-AE751E35F8A1}"/>
              </a:ext>
            </a:extLst>
          </p:cNvPr>
          <p:cNvSpPr/>
          <p:nvPr/>
        </p:nvSpPr>
        <p:spPr>
          <a:xfrm>
            <a:off x="7653231" y="1390710"/>
            <a:ext cx="215250" cy="22785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포인트가 5개인 별[5] 19">
            <a:extLst>
              <a:ext uri="{FF2B5EF4-FFF2-40B4-BE49-F238E27FC236}">
                <a16:creationId xmlns:a16="http://schemas.microsoft.com/office/drawing/2014/main" id="{482CC4CD-599E-E67F-A55A-BD977FBB6A1A}"/>
              </a:ext>
            </a:extLst>
          </p:cNvPr>
          <p:cNvSpPr/>
          <p:nvPr/>
        </p:nvSpPr>
        <p:spPr>
          <a:xfrm>
            <a:off x="7936263" y="1390706"/>
            <a:ext cx="215250" cy="22785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포인트가 5개인 별[5] 20">
            <a:extLst>
              <a:ext uri="{FF2B5EF4-FFF2-40B4-BE49-F238E27FC236}">
                <a16:creationId xmlns:a16="http://schemas.microsoft.com/office/drawing/2014/main" id="{C22E44BC-0BA3-2C2B-24D0-6AB765460D46}"/>
              </a:ext>
            </a:extLst>
          </p:cNvPr>
          <p:cNvSpPr/>
          <p:nvPr/>
        </p:nvSpPr>
        <p:spPr>
          <a:xfrm>
            <a:off x="8224113" y="1380920"/>
            <a:ext cx="215250" cy="22785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포인트가 5개인 별[5] 21">
            <a:extLst>
              <a:ext uri="{FF2B5EF4-FFF2-40B4-BE49-F238E27FC236}">
                <a16:creationId xmlns:a16="http://schemas.microsoft.com/office/drawing/2014/main" id="{BC206D6D-16D4-0BF2-10BE-725A85B8BF61}"/>
              </a:ext>
            </a:extLst>
          </p:cNvPr>
          <p:cNvSpPr/>
          <p:nvPr/>
        </p:nvSpPr>
        <p:spPr>
          <a:xfrm>
            <a:off x="8507145" y="1380916"/>
            <a:ext cx="215250" cy="22785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포인트가 5개인 별[5] 22">
            <a:extLst>
              <a:ext uri="{FF2B5EF4-FFF2-40B4-BE49-F238E27FC236}">
                <a16:creationId xmlns:a16="http://schemas.microsoft.com/office/drawing/2014/main" id="{83208CB2-C8D4-22A2-984A-39D2EE36E5FF}"/>
              </a:ext>
            </a:extLst>
          </p:cNvPr>
          <p:cNvSpPr/>
          <p:nvPr/>
        </p:nvSpPr>
        <p:spPr>
          <a:xfrm>
            <a:off x="8764145" y="1380916"/>
            <a:ext cx="215250" cy="227856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9FDC3C-7AD6-FD38-5DBC-3D9AC0B24E90}"/>
              </a:ext>
            </a:extLst>
          </p:cNvPr>
          <p:cNvSpPr txBox="1"/>
          <p:nvPr/>
        </p:nvSpPr>
        <p:spPr>
          <a:xfrm>
            <a:off x="9299241" y="133079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평점</a:t>
            </a:r>
            <a:r>
              <a:rPr kumimoji="1" lang="ko-KR" altLang="en-US" dirty="0"/>
              <a:t> </a:t>
            </a:r>
            <a:r>
              <a:rPr kumimoji="1" lang="en-US" altLang="ko-KR" dirty="0"/>
              <a:t>4.7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43093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F3163-8A33-4055-329E-89311A6C50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Appendix: </a:t>
            </a:r>
            <a:r>
              <a:rPr kumimoji="1" lang="ko-KR" altLang="en-US" dirty="0" err="1"/>
              <a:t>세부커리큘럼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94DD1BF-FEC8-7029-4BBE-1623B716BE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2916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3FB336A3-26F9-C93F-B9EC-C8557B2A7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17B205B9-3DC5-95FE-B3CB-E887FC5C66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057956"/>
              </p:ext>
            </p:extLst>
          </p:nvPr>
        </p:nvGraphicFramePr>
        <p:xfrm>
          <a:off x="418011" y="1700214"/>
          <a:ext cx="11365975" cy="45874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3775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3269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기반 </a:t>
                      </a:r>
                      <a:b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기획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설계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기반의 소프트웨어 개발 도구들의 이해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(1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단계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~5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단계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Cursor IDE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이용한 피자 주문 앱 구현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Cursor IDE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이용한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레가시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분석 및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모더나이징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1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클라우드 네이티브 아키텍처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MSA /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클린</a:t>
                      </a:r>
                      <a:r>
                        <a:rPr lang="ko-KR" altLang="ko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아키텍처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의 이해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도메인주도설계 방식과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기반 애플리케이션 개발의 효율성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ChatGPT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큰 규모의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레가시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애플리케이션 분석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0420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기반 </a:t>
                      </a:r>
                      <a:b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구현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운영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GPT-Engineer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이용한 클라우드 네이티브 애플리케이션 완성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Kubectl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ai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쿠버네티스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스크립트 생성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Kubectl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gpt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쿠버네티스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명령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K8S-GPT</a:t>
                      </a:r>
                      <a:r>
                        <a:rPr lang="ko-KR" altLang="en-US" sz="14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를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통한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운영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트러블 슈팅 자동화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1" indent="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b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예제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EDA(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이벤트 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드리븐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아키텍처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기반 음식 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배달앱</a:t>
                      </a:r>
                      <a:endParaRPr lang="en-US" altLang="ko-KR" sz="1400" b="1" i="0" u="none" strike="noStrike" cap="none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4F169E75-2961-1988-BDBE-D608D51DECE2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u="none" strike="noStrike" cap="none" dirty="0"/>
                        <a:t>AI </a:t>
                      </a:r>
                      <a:r>
                        <a:rPr lang="ko-KR" altLang="en-US" sz="1400" u="none" strike="noStrike" cap="none" dirty="0"/>
                        <a:t>기반 구현 </a:t>
                      </a:r>
                      <a:r>
                        <a:rPr lang="en-US" altLang="ko-KR" sz="1400" u="none" strike="noStrike" cap="none" dirty="0"/>
                        <a:t>(</a:t>
                      </a:r>
                      <a:r>
                        <a:rPr lang="ko-KR" altLang="en-US" sz="1400" u="none" strike="noStrike" cap="none" dirty="0"/>
                        <a:t>이용자 관점</a:t>
                      </a:r>
                      <a:r>
                        <a:rPr lang="en-US" altLang="ko-KR" sz="1400" u="none" strike="noStrike" cap="none" dirty="0"/>
                        <a:t>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AI </a:t>
                      </a:r>
                      <a:r>
                        <a:rPr lang="ko-KR" altLang="en-US" sz="1000" u="none" strike="noStrike" cap="none" dirty="0" err="1"/>
                        <a:t>를</a:t>
                      </a:r>
                      <a:r>
                        <a:rPr lang="ko-KR" altLang="en-US" sz="1000" u="none" strike="noStrike" cap="none" dirty="0"/>
                        <a:t> 이용하여 효율적으로 클라우드 네이티브 수준의 애플리케이션을 기획</a:t>
                      </a:r>
                      <a:r>
                        <a:rPr lang="en-US" altLang="ko-KR" sz="1000" u="none" strike="noStrike" cap="none" dirty="0"/>
                        <a:t>-</a:t>
                      </a:r>
                      <a:r>
                        <a:rPr lang="ko-KR" altLang="en-US" sz="1000" u="none" strike="noStrike" cap="none" dirty="0"/>
                        <a:t>분석</a:t>
                      </a:r>
                      <a:r>
                        <a:rPr lang="en-US" altLang="ko-KR" sz="1000" u="none" strike="noStrike" cap="none" dirty="0"/>
                        <a:t>-</a:t>
                      </a:r>
                      <a:r>
                        <a:rPr lang="ko-KR" altLang="en-US" sz="1000" u="none" strike="noStrike" cap="none" dirty="0"/>
                        <a:t>설계</a:t>
                      </a:r>
                      <a:r>
                        <a:rPr lang="en-US" altLang="ko-KR" sz="1000" u="none" strike="noStrike" cap="none" dirty="0"/>
                        <a:t>-</a:t>
                      </a:r>
                      <a:r>
                        <a:rPr lang="ko-KR" altLang="en-US" sz="1000" u="none" strike="noStrike" cap="none" dirty="0"/>
                        <a:t>구현</a:t>
                      </a:r>
                      <a:r>
                        <a:rPr lang="en-US" altLang="ko-KR" sz="1000" u="none" strike="noStrike" cap="none" dirty="0"/>
                        <a:t>-</a:t>
                      </a:r>
                      <a:r>
                        <a:rPr lang="ko-KR" altLang="en-US" sz="1000" u="none" strike="noStrike" cap="none" dirty="0"/>
                        <a:t>운영 하는 전과정을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소프트웨어 개발 일반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자바 문법 이해 </a:t>
                      </a:r>
                      <a:r>
                        <a:rPr lang="en-US" altLang="ko-KR" sz="1000" u="none" strike="noStrike" cap="none" dirty="0"/>
                        <a:t>(</a:t>
                      </a:r>
                      <a:r>
                        <a:rPr lang="ko-KR" altLang="en-US" sz="1000" u="none" strike="noStrike" cap="none" dirty="0"/>
                        <a:t>초급</a:t>
                      </a:r>
                      <a:r>
                        <a:rPr lang="en-US" altLang="ko-KR" sz="1000" u="none" strike="noStrike" cap="none" dirty="0"/>
                        <a:t>)</a:t>
                      </a:r>
                      <a:r>
                        <a:rPr lang="ko-KR" altLang="en-US" sz="1000" u="none" strike="noStrike" cap="none" dirty="0"/>
                        <a:t> 수준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86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95FB032D-25AF-59FC-5301-DF1B4AB1B241}"/>
              </a:ext>
            </a:extLst>
          </p:cNvPr>
          <p:cNvGraphicFramePr/>
          <p:nvPr/>
        </p:nvGraphicFramePr>
        <p:xfrm>
          <a:off x="520860" y="1057558"/>
          <a:ext cx="10388279" cy="3670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2826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B6B43A47-D55F-12B4-7336-E8F8D99FF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6AA72FE2-5A5D-2B7C-2733-246F0F7826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5177104"/>
              </p:ext>
            </p:extLst>
          </p:nvPr>
        </p:nvGraphicFramePr>
        <p:xfrm>
          <a:off x="418011" y="1700214"/>
          <a:ext cx="11365975" cy="441639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360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4265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2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자바 및 객체지향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객체지향 프로그래밍 개요 및 리뷰 그리고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마이크로서비스와의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관계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14350" lvl="2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객체지향 프로그래밍의 특징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14350" lvl="2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클래스와 객체 개념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14350" lvl="2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클래스 생성과 활용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14350" lvl="2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14350" lvl="2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인터페이스 개념 및 활용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14350" lvl="2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인터페이스의 다중 구현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14350" lvl="2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추상클래스와 인터페이스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b="1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14350" lvl="2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endParaRPr lang="en-US" altLang="ko-KR" sz="900" b="1" dirty="0">
                        <a:solidFill>
                          <a:srgbClr val="553CC4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람다 표현식 소개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람다 표현식을 이용한 인터페이스 구현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람다 문법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스트림 개념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스트림 연산 및 활용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병렬 스트림 처리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스트림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555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디자인 패턴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디자인 패턴의 개요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디자인 패턴의 종류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생성 패턴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싱글턴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패턴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생성 패턴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팩토리 메소드 패턴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구조 패턴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어댑터 패턴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구조 패턴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퍼사드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패턴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행동 패턴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옵저버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패턴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행동 패턴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스트래티지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패턴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94514"/>
                  </a:ext>
                </a:extLst>
              </a:tr>
              <a:tr h="502073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레이어드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아키텍처와 </a:t>
                      </a:r>
                      <a:endParaRPr lang="en-US" altLang="ko-KR" sz="1400" b="1" i="0" u="none" strike="noStrike" cap="none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클린아키텍쳐의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관계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Day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레이어드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아키텍쳐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개요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레이어드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아키텍처의 구성 요소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레이어간의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상호작용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936802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E054EAE6-DA48-696F-0078-B0C0DDEA234C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LV1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Fundamental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클라우드 네이티브 프로그래밍 기초 확립과 </a:t>
                      </a:r>
                      <a:r>
                        <a:rPr lang="en-US" altLang="ko-KR" sz="1000" u="none" strike="noStrike" cap="none" dirty="0"/>
                        <a:t>VM </a:t>
                      </a:r>
                      <a:r>
                        <a:rPr lang="ko-KR" altLang="en-US" sz="1000" u="none" strike="noStrike" cap="none" dirty="0"/>
                        <a:t>기반의 애플리케이션 개발 능력을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91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867499B8-0563-1B3A-575E-B4DE6E390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EB40A32D-7569-FD21-EEE6-00488F505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922144"/>
              </p:ext>
            </p:extLst>
          </p:nvPr>
        </p:nvGraphicFramePr>
        <p:xfrm>
          <a:off x="418011" y="1700216"/>
          <a:ext cx="11365975" cy="46592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955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76433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3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UML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Day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UML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소개 및 역할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UML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의 기본 요소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UML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작성 툴 소개 및 설정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유즈케이스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다이어그램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유즈케이스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다이어그램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클래스 다이어그램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클래스 다이어그램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시퀀스 다이어그램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시퀀스 다이어그램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676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마이크로 서비스 프레임워크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b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스프링 부트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스프링 부트 개요 및 구성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부트 개발 환경 설정 및 프로젝트 생성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스프링 빌드 도구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(Maven, Gradle)</a:t>
                      </a: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IDE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세팅과 스프링 구성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컨테이너와 빈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의존성 주입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(Dependency Injection)</a:t>
                      </a: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스프링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AOP (Aspect-Oriented Programming)</a:t>
                      </a: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MVC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소개 및 구조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HTTP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와 웹서버 개념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컨트롤러와 요청 매핑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뷰와 뷰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리졸버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94514"/>
                  </a:ext>
                </a:extLst>
              </a:tr>
              <a:tr h="66830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도메인클래스 모델링과 데이터베이스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도메인 클래스 모델링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Java Persistence APIs (ORM)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과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데이터비에스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트랜잭션 관리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@Transactional</a:t>
                      </a: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데이터 소개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데이터 설정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데이터 실습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(spring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initializr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데이터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JPA</a:t>
                      </a: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JPA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엔티티 매핑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JPA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엔티티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46947"/>
                  </a:ext>
                </a:extLst>
              </a:tr>
              <a:tr h="711069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4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1299796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4A7DB5FE-0B51-CC33-463E-61C1C6DE43F6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LV1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Fundamental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클라우드 네이티브 프로그래밍 기초 확립과 </a:t>
                      </a:r>
                      <a:r>
                        <a:rPr lang="en-US" altLang="ko-KR" sz="1000" u="none" strike="noStrike" cap="none" dirty="0"/>
                        <a:t>VM </a:t>
                      </a:r>
                      <a:r>
                        <a:rPr lang="ko-KR" altLang="en-US" sz="1000" u="none" strike="noStrike" cap="none" dirty="0"/>
                        <a:t>기반의 애플리케이션 개발 능력을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086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00E7C677-E36D-5E01-C0D1-7F9693116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8460E2D6-2E4D-7DFE-44A8-BA6B4B96E2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1295576"/>
              </p:ext>
            </p:extLst>
          </p:nvPr>
        </p:nvGraphicFramePr>
        <p:xfrm>
          <a:off x="418011" y="1700218"/>
          <a:ext cx="11365975" cy="44864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4627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87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4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스프링 데이터와 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REST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JPA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쿼리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에소드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JPA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페이징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및 정렬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JPA Repository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JPA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연관 관계 매핑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JPA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연관 관계 매핑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데이터 고급 기능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캐시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동적 쿼리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 처리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데이터 고급 기능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캐시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동적 쿼리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 처리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RESTful API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소개 및 설계 원칙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RESTful API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응답 형식 및 버전 관리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데이터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REST </a:t>
                      </a:r>
                    </a:p>
                    <a:p>
                      <a:pPr marL="57150" lvl="1" indent="-57150">
                        <a:lnSpc>
                          <a:spcPct val="10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스프링 데이터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REST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94514"/>
                  </a:ext>
                </a:extLst>
              </a:tr>
              <a:tr h="63600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웹 서버 테스트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marR="0" lvl="1" indent="-571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Junit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소개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Junit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문법 및 테스트 코드 작성 방법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Junit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7225698"/>
                  </a:ext>
                </a:extLst>
              </a:tr>
              <a:tr h="1720941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Swagger 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및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API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Swagger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소개 및 설치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Swagger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문서 작성 및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사용법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Swagger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226056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698D305D-964B-99F2-1F46-D951C7050880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LV1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Fundamental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클라우드 네이티브 프로그래밍 기초 확립과 </a:t>
                      </a:r>
                      <a:r>
                        <a:rPr lang="en-US" altLang="ko-KR" sz="1000" u="none" strike="noStrike" cap="none" dirty="0"/>
                        <a:t>VM </a:t>
                      </a:r>
                      <a:r>
                        <a:rPr lang="ko-KR" altLang="en-US" sz="1000" u="none" strike="noStrike" cap="none" dirty="0"/>
                        <a:t>기반의 애플리케이션 개발 능력을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1011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827" y="249602"/>
            <a:ext cx="367378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인재육성 성숙도모형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2BAED0-63E6-3A3D-205D-3DC053C33926}"/>
              </a:ext>
            </a:extLst>
          </p:cNvPr>
          <p:cNvSpPr txBox="1"/>
          <p:nvPr/>
        </p:nvSpPr>
        <p:spPr>
          <a:xfrm>
            <a:off x="458827" y="814142"/>
            <a:ext cx="11173850" cy="1028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 dirty="0"/>
              <a:t>성숙도 모형은 </a:t>
            </a:r>
            <a:r>
              <a:rPr kumimoji="1" lang="en-US" altLang="ko-KR" sz="1300" dirty="0"/>
              <a:t>CNCF,</a:t>
            </a:r>
            <a:r>
              <a:rPr kumimoji="1" lang="ko-KR" altLang="en-US" sz="1300" dirty="0"/>
              <a:t> </a:t>
            </a:r>
            <a:r>
              <a:rPr kumimoji="1" lang="en-US" altLang="ko-KR" sz="1300" dirty="0"/>
              <a:t>Scaled Agile Framework </a:t>
            </a:r>
            <a:r>
              <a:rPr kumimoji="1" lang="ko-KR" altLang="en-US" sz="1300" dirty="0"/>
              <a:t>등을 통합하여 자체 개발한 클라우드 네이티브 전문가에게 필요한 지식 성숙도 모형입니다</a:t>
            </a:r>
            <a:endParaRPr kumimoji="1" lang="en-US" altLang="ko-KR" sz="13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 dirty="0"/>
              <a:t>각 수준별 목표에 필요한 </a:t>
            </a:r>
            <a:r>
              <a:rPr kumimoji="1" lang="en-US" altLang="ko-KR" sz="1300" dirty="0"/>
              <a:t>LO</a:t>
            </a:r>
            <a:r>
              <a:rPr kumimoji="1" lang="ko-KR" altLang="en-US" sz="1300" dirty="0"/>
              <a:t>가 연결되어 훈련이 진행되고 각 단계를 통과하기 위한 체크포인트들을 기준으로 자격 인증이 이루어집니다</a:t>
            </a:r>
            <a:r>
              <a:rPr kumimoji="1" lang="en-US" altLang="ko-KR" sz="1300" dirty="0"/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z="1300" dirty="0"/>
              <a:t>개개인별 성취도에 따른 성숙도 모형을 </a:t>
            </a:r>
            <a:r>
              <a:rPr kumimoji="1" lang="ko-KR" altLang="en-US" sz="1300" dirty="0" err="1"/>
              <a:t>과정중</a:t>
            </a:r>
            <a:r>
              <a:rPr kumimoji="1" lang="ko-KR" altLang="en-US" sz="1300" dirty="0"/>
              <a:t> 확인할 수 있으며</a:t>
            </a:r>
            <a:r>
              <a:rPr kumimoji="1" lang="en-US" altLang="ko-KR" sz="1300" dirty="0"/>
              <a:t>,</a:t>
            </a:r>
            <a:r>
              <a:rPr kumimoji="1" lang="ko-KR" altLang="en-US" sz="1300" dirty="0"/>
              <a:t> 개개인의 역량계발에 대한 로드맵으로 작용합니다</a:t>
            </a:r>
            <a:r>
              <a:rPr kumimoji="1" lang="en-US" altLang="ko-KR" sz="1300" dirty="0"/>
              <a:t>.</a:t>
            </a:r>
          </a:p>
          <a:p>
            <a:pPr>
              <a:lnSpc>
                <a:spcPct val="120000"/>
              </a:lnSpc>
            </a:pPr>
            <a:endParaRPr kumimoji="1" lang="ko-Kore-KR" altLang="en-US" sz="13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733464-74C8-A8D3-1F12-27307BC2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27" y="1795968"/>
            <a:ext cx="9284795" cy="4812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D577E0-C3C7-E8F4-646C-07431EDC6FEB}"/>
              </a:ext>
            </a:extLst>
          </p:cNvPr>
          <p:cNvSpPr txBox="1"/>
          <p:nvPr/>
        </p:nvSpPr>
        <p:spPr>
          <a:xfrm>
            <a:off x="9915482" y="1860341"/>
            <a:ext cx="1717195" cy="3093154"/>
          </a:xfrm>
          <a:prstGeom prst="rect">
            <a:avLst/>
          </a:prstGeom>
          <a:solidFill>
            <a:srgbClr val="553CC4"/>
          </a:solidFill>
        </p:spPr>
        <p:txBody>
          <a:bodyPr wrap="square" rtlCol="0">
            <a:spAutoFit/>
          </a:bodyPr>
          <a:lstStyle/>
          <a:p>
            <a:pPr algn="ctr"/>
            <a:endParaRPr kumimoji="1" lang="en-US" altLang="ko-KR" sz="1300" b="1" u="sng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300" b="1" u="sng" dirty="0">
                <a:solidFill>
                  <a:schemeClr val="bg1"/>
                </a:solidFill>
              </a:rPr>
              <a:t>인재 배출 목표</a:t>
            </a:r>
            <a:endParaRPr kumimoji="1" lang="en-US" altLang="ko-KR" sz="1300" b="1" u="sng" dirty="0">
              <a:solidFill>
                <a:schemeClr val="bg1"/>
              </a:solidFill>
            </a:endParaRPr>
          </a:p>
          <a:p>
            <a:endParaRPr kumimoji="1" lang="en-US" altLang="ko-KR" sz="1300" b="1" u="sng" dirty="0">
              <a:solidFill>
                <a:schemeClr val="bg1"/>
              </a:solidFill>
            </a:endParaRPr>
          </a:p>
          <a:p>
            <a:r>
              <a:rPr kumimoji="1" lang="ko-KR" altLang="en-US" sz="1300" b="1" u="sng" dirty="0" err="1">
                <a:solidFill>
                  <a:schemeClr val="bg1"/>
                </a:solidFill>
              </a:rPr>
              <a:t>아키텍트</a:t>
            </a:r>
            <a:endParaRPr kumimoji="1" lang="en-US" altLang="ko-KR" sz="1300" b="1" u="sng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300" b="1" u="sng" dirty="0">
                <a:solidFill>
                  <a:schemeClr val="bg1"/>
                </a:solidFill>
              </a:rPr>
              <a:t>Lv4 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수준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: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 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50%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300" b="1" u="sng" dirty="0">
                <a:solidFill>
                  <a:schemeClr val="bg1"/>
                </a:solidFill>
              </a:rPr>
              <a:t>Lv3 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수준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: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 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80%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300" b="1" u="sng" dirty="0">
                <a:solidFill>
                  <a:schemeClr val="bg1"/>
                </a:solidFill>
              </a:rPr>
              <a:t>Lv2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 수준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: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 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100%</a:t>
            </a:r>
          </a:p>
          <a:p>
            <a:endParaRPr kumimoji="1" lang="en-US" altLang="ko-KR" sz="1300" b="1" u="sng" dirty="0">
              <a:solidFill>
                <a:schemeClr val="bg1"/>
              </a:solidFill>
            </a:endParaRPr>
          </a:p>
          <a:p>
            <a:endParaRPr kumimoji="1" lang="en-US" altLang="ko-KR" sz="1300" b="1" u="sng" dirty="0">
              <a:solidFill>
                <a:schemeClr val="bg1"/>
              </a:solidFill>
            </a:endParaRPr>
          </a:p>
          <a:p>
            <a:r>
              <a:rPr kumimoji="1" lang="ko-KR" altLang="en-US" sz="1300" b="1" u="sng" dirty="0">
                <a:solidFill>
                  <a:schemeClr val="bg1"/>
                </a:solidFill>
              </a:rPr>
              <a:t>개발자</a:t>
            </a:r>
            <a:endParaRPr kumimoji="1" lang="en-US" altLang="ko-KR" sz="1300" b="1" u="sng" dirty="0">
              <a:solidFill>
                <a:schemeClr val="bg1"/>
              </a:solidFill>
            </a:endParaRPr>
          </a:p>
          <a:p>
            <a:pPr marL="171450" indent="-171450">
              <a:buFontTx/>
              <a:buChar char="-"/>
            </a:pPr>
            <a:r>
              <a:rPr kumimoji="1" lang="en-US" altLang="ko-KR" sz="1300" b="1" u="sng" dirty="0">
                <a:solidFill>
                  <a:schemeClr val="bg1"/>
                </a:solidFill>
              </a:rPr>
              <a:t>Lv4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 수준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: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 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20%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300" b="1" u="sng" dirty="0">
                <a:solidFill>
                  <a:schemeClr val="bg1"/>
                </a:solidFill>
              </a:rPr>
              <a:t>Lv3 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수준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: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 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50%</a:t>
            </a:r>
          </a:p>
          <a:p>
            <a:pPr marL="171450" indent="-171450">
              <a:buFontTx/>
              <a:buChar char="-"/>
            </a:pPr>
            <a:r>
              <a:rPr kumimoji="1" lang="en-US" altLang="ko-KR" sz="1300" b="1" u="sng" dirty="0">
                <a:solidFill>
                  <a:schemeClr val="bg1"/>
                </a:solidFill>
              </a:rPr>
              <a:t>Lv2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 수준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:</a:t>
            </a:r>
            <a:r>
              <a:rPr kumimoji="1" lang="ko-KR" altLang="en-US" sz="1300" b="1" u="sng" dirty="0">
                <a:solidFill>
                  <a:schemeClr val="bg1"/>
                </a:solidFill>
              </a:rPr>
              <a:t> </a:t>
            </a:r>
            <a:r>
              <a:rPr kumimoji="1" lang="en-US" altLang="ko-KR" sz="1300" b="1" u="sng" dirty="0">
                <a:solidFill>
                  <a:schemeClr val="bg1"/>
                </a:solidFill>
              </a:rPr>
              <a:t>100%</a:t>
            </a:r>
          </a:p>
          <a:p>
            <a:endParaRPr kumimoji="1" lang="en-US" altLang="ko-KR" sz="1300" b="1" u="sng" dirty="0">
              <a:solidFill>
                <a:schemeClr val="bg1"/>
              </a:solidFill>
            </a:endParaRPr>
          </a:p>
          <a:p>
            <a:endParaRPr kumimoji="1" lang="en-US" altLang="ko-KR" sz="13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73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7470A500-D027-AFC3-B44C-7A7407656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423D0867-0930-F1BF-F283-67C511020B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141396"/>
              </p:ext>
            </p:extLst>
          </p:nvPr>
        </p:nvGraphicFramePr>
        <p:xfrm>
          <a:off x="418011" y="1700217"/>
          <a:ext cx="11365975" cy="488390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3040">
                <a:tc rowSpan="6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1328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5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웹 기초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HTML/CSS/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Javascript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JavaScript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기본 문법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JavaScript DOM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조작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JavaScript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 처리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JavaScript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비동기 처리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(AJAX)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Javascript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클래스 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73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React.js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React.js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 처리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React.js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컨텍스트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API</a:t>
                      </a: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React.js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라우팅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(React Router)</a:t>
                      </a: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React.js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라우팅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React.js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비동기 데이터 처리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(Ajax,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axios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React.js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컨텍스트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API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와 비동기 처리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94514"/>
                  </a:ext>
                </a:extLst>
              </a:tr>
              <a:tr h="593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6</a:t>
                      </a:r>
                      <a:endParaRPr lang="ko-KR" altLang="en-US" dirty="0"/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8340944"/>
                  </a:ext>
                </a:extLst>
              </a:tr>
              <a:tr h="122294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MUI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MUI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기본 및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UI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컴포넌트 구성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MUI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컴포넌트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MUI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사용한 레이아웃 및 반응형 디자인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MUI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레이아웃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MUI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사용한 폼 및 입력 컴포넌트 구성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MUI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사용한 데이터 표시 컴포넌트 구성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MUI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폼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/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데이터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4730960"/>
                  </a:ext>
                </a:extLst>
              </a:tr>
              <a:tr h="1104288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가상머신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marR="0" lvl="1" indent="-571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가상 머신 환경 구성 소개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가상 머신 설치 및 설정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가상 머신 네트워크 구성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가상 머신 네트워크 구성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가상 머신 리소스 관리 및 최적화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가상 머신 리소스 관리 및 최적화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017610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EA6610CC-855D-F2DB-6854-CEAED1DF9546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LV1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Fundamental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클라우드 네이티브 프로그래밍 기초 확립과 </a:t>
                      </a:r>
                      <a:r>
                        <a:rPr lang="en-US" altLang="ko-KR" sz="1000" u="none" strike="noStrike" cap="none" dirty="0"/>
                        <a:t>VM </a:t>
                      </a:r>
                      <a:r>
                        <a:rPr lang="ko-KR" altLang="en-US" sz="1000" u="none" strike="noStrike" cap="none" dirty="0"/>
                        <a:t>기반의 애플리케이션 개발 능력을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71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B4720B23-00C1-20B2-401C-F2A3511EB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FB43ACA3-6322-E1B5-5944-5ACBB4BE5C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631288"/>
              </p:ext>
            </p:extLst>
          </p:nvPr>
        </p:nvGraphicFramePr>
        <p:xfrm>
          <a:off x="418011" y="1700217"/>
          <a:ext cx="11365975" cy="421444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36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7084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7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미니프로젝트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웹 및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Java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이용한 서버 구축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요구사항에 맞추어 프로젝트 기능 명세 개발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스프링 부트 기반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백엔드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서버 개발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React.js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프론트엔드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서버 개발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VM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환경에 배포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028AB0BA-AC36-CF7E-F732-4CFA460FA6FF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LV1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Fundamental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클라우드 네이티브 프로그래밍 기초 확립과 </a:t>
                      </a:r>
                      <a:r>
                        <a:rPr lang="en-US" altLang="ko-KR" sz="1000" u="none" strike="noStrike" cap="none" dirty="0"/>
                        <a:t>VM </a:t>
                      </a:r>
                      <a:r>
                        <a:rPr lang="ko-KR" altLang="en-US" sz="1000" u="none" strike="noStrike" cap="none" dirty="0"/>
                        <a:t>기반의 애플리케이션 개발 능력을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70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B238DF07-C77F-7CD4-C060-0D5523CCF2A2}"/>
              </a:ext>
            </a:extLst>
          </p:cNvPr>
          <p:cNvGraphicFramePr/>
          <p:nvPr/>
        </p:nvGraphicFramePr>
        <p:xfrm>
          <a:off x="875335" y="986129"/>
          <a:ext cx="8974721" cy="5632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381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B0D45D82-0F2A-B7D7-8F6A-4E73B52E8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6F6484EC-9D27-7A91-66FE-E5E735C5D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8170132"/>
              </p:ext>
            </p:extLst>
          </p:nvPr>
        </p:nvGraphicFramePr>
        <p:xfrm>
          <a:off x="418011" y="1700215"/>
          <a:ext cx="11365975" cy="450199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3127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0636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8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MSA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MSA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소개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모노리식서비스와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REST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연동과 비동기 메시지 연동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MSA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장단점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쇼핑몰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(12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번가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을 주제로 한 개발 서비스 목표 및 조직의 전화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도메인 문제해결을 위한 접근 전략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이벤트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드리븐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아키텍처 및 애니메이션을 통한 이해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도메인 주도 설계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(Domain-Driven Design)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서열과 역학관계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063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설계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(DDD &amp;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이벤트스토밍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2.5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marR="0" lvl="1" indent="-571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Eventstorming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소개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글로벌 기업들의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설계 방법론 엿보기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온라인 도구 소개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Eventstorming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활용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Event, Command, Actor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Eventstorming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활용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Policy, Aggregate, External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791290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A883CFFB-1B86-EA69-24ED-72006C5F03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8173247"/>
              </p:ext>
            </p:extLst>
          </p:nvPr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LV2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Intermediary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업계 표준 개발 툴과 실제 클라우드 프로젝트에서 요구되는 실무 중심의 최신 </a:t>
                      </a:r>
                      <a:r>
                        <a:rPr lang="en-US" altLang="ko-KR" sz="1000" u="none" strike="noStrike" cap="none" dirty="0"/>
                        <a:t>MSA </a:t>
                      </a:r>
                      <a:r>
                        <a:rPr lang="ko-KR" altLang="en-US" sz="1000" u="none" strike="noStrike" cap="none" dirty="0"/>
                        <a:t>기술 및 글로벌 개발표준을 구현하고 실습함</a:t>
                      </a:r>
                      <a:endParaRPr sz="10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464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784BDE13-D445-7AAC-61B4-1A367AB5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222A80AA-B9F9-366A-15BB-47BA127B82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9152427"/>
              </p:ext>
            </p:extLst>
          </p:nvPr>
        </p:nvGraphicFramePr>
        <p:xfrm>
          <a:off x="418011" y="1700215"/>
          <a:ext cx="11365975" cy="43640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768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3277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9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설계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(DDD &amp;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이벤트스토밍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Eventstorming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활용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Bounded Context, Context Mapping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1" indent="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14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Eventstorming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활용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모델 저장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불러오기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/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복제하기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시나리오 기반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쉽게 적용하기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호텔 도메인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12st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쇼핑몰 도메인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Google Drive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도메인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Food Delivery App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도메인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CE7B6F40-6D58-92D1-4009-3415300614F0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LV2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Intermediary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업계 표준 개발 툴과 실제 클라우드 프로젝트에서 요구되는 실무 중심의 최신 </a:t>
                      </a:r>
                      <a:r>
                        <a:rPr lang="en-US" altLang="ko-KR" sz="1000" u="none" strike="noStrike" cap="none" dirty="0"/>
                        <a:t>MSA </a:t>
                      </a:r>
                      <a:r>
                        <a:rPr lang="ko-KR" altLang="en-US" sz="1000" u="none" strike="noStrike" cap="none" dirty="0"/>
                        <a:t>기술 및 글로벌 개발표준을 구현하고 실습함</a:t>
                      </a:r>
                      <a:endParaRPr sz="10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185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7F47846F-E08F-8672-136A-5947F5578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5A64AF93-58C1-39E6-EAB1-16E429BE1A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736433"/>
              </p:ext>
            </p:extLst>
          </p:nvPr>
        </p:nvGraphicFramePr>
        <p:xfrm>
          <a:off x="418011" y="1700215"/>
          <a:ext cx="11365975" cy="43852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38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4510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10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설계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(DDD &amp;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이벤트스토밍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확장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디자인 레벨 이해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12st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쇼핑몰 도메인 디자인 레벨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Google Drive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도메인 디자인 레벨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Food Delivery App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디자인 레벨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적용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교구를 활용한 협업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이벤트스토밍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(Collaborative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Eventstorming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맛보기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0064CDB9-BE55-0113-E687-41D1BA48E812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LV2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Intermediary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업계 표준 개발 툴과 실제 클라우드 프로젝트에서 요구되는 실무 중심의 최신 </a:t>
                      </a:r>
                      <a:r>
                        <a:rPr lang="en-US" altLang="ko-KR" sz="1000" u="none" strike="noStrike" cap="none" dirty="0"/>
                        <a:t>MSA </a:t>
                      </a:r>
                      <a:r>
                        <a:rPr lang="ko-KR" altLang="en-US" sz="1000" u="none" strike="noStrike" cap="none" dirty="0"/>
                        <a:t>기술 및 글로벌 개발표준을 구현하고 실습함</a:t>
                      </a:r>
                      <a:endParaRPr sz="10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419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E8FF0E5D-DB43-5E11-6BD4-67924FB14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36DEB520-D22E-24F0-E292-7C1B7C434C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7575225"/>
              </p:ext>
            </p:extLst>
          </p:nvPr>
        </p:nvGraphicFramePr>
        <p:xfrm>
          <a:off x="418011" y="1700214"/>
          <a:ext cx="11365975" cy="454369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6249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2972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11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구현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구현 패턴 및 구현기술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개발도구 소개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VSCode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설치 및 설정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빌더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도구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(Maven -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메이븐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소개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랩에 사용되는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Spring-Boot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라이브러리 소개 및 활용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REST API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소개 및 기본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Commands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이해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단위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구현 및 동작원리 이해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단위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구현 및 동작원리 이해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Kafka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이벤트스토어 엿보기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5A50DA26-644C-7305-F6AB-CE3C58009A48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LV2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Intermediary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업계 표준 개발 툴과 실제 클라우드 프로젝트에서 요구되는 실무 중심의 최신 </a:t>
                      </a:r>
                      <a:r>
                        <a:rPr lang="en-US" altLang="ko-KR" sz="1000" u="none" strike="noStrike" cap="none" dirty="0"/>
                        <a:t>MSA </a:t>
                      </a:r>
                      <a:r>
                        <a:rPr lang="ko-KR" altLang="en-US" sz="1000" u="none" strike="noStrike" cap="none" dirty="0"/>
                        <a:t>기술 및 글로벌 개발표준을 구현하고 실습함</a:t>
                      </a:r>
                      <a:endParaRPr sz="10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479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020934E6-D926-7D88-481D-0B2C48E0E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D2796CB1-B14C-B430-BD04-194806149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2912250"/>
              </p:ext>
            </p:extLst>
          </p:nvPr>
        </p:nvGraphicFramePr>
        <p:xfrm>
          <a:off x="418011" y="1700214"/>
          <a:ext cx="11365975" cy="44764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9733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2850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12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인터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커뮤니케이션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(Request /Response)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모노리스에서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전환시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고려요소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– 1, Strangler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패턴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동기호출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(Request/Response)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방식의 연동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코드 리뷰 및 실행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동기호출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(Request/Response)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방식의 연동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(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서비스 테스트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동기호출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(Request/Response)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방식에서의 장애전파차단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13884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인터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커뮤니케이션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(Pub/ Sub)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2.5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모노리스에서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전환시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고려요소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- 2, Saga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패턴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이벤트 스토어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Kafka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소개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Kafka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로컬 설치 및 서버 기동하기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Kafka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기본 명령어 실습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587453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834343A7-9EBD-AB13-59B6-4186F45E8288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LV2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Intermediary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업계 표준 개발 툴과 실제 클라우드 프로젝트에서 요구되는 실무 중심의 최신 </a:t>
                      </a:r>
                      <a:r>
                        <a:rPr lang="en-US" altLang="ko-KR" sz="1000" u="none" strike="noStrike" cap="none" dirty="0"/>
                        <a:t>MSA </a:t>
                      </a:r>
                      <a:r>
                        <a:rPr lang="ko-KR" altLang="en-US" sz="1000" u="none" strike="noStrike" cap="none" dirty="0"/>
                        <a:t>기술 및 글로벌 개발표준을 구현하고 실습함</a:t>
                      </a:r>
                      <a:endParaRPr sz="10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0122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867C0A5B-C71E-8DB8-69A4-D6E0EF3F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2BB40A21-84E6-CE9C-BCD1-6911D58BE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8454723"/>
              </p:ext>
            </p:extLst>
          </p:nvPr>
        </p:nvGraphicFramePr>
        <p:xfrm>
          <a:off x="418011" y="1700214"/>
          <a:ext cx="11365975" cy="44257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8701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5014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13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인터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커뮤니케이션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(Pub/ Sub)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Pub /Sub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방식의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인터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커뮤니케이션 실습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코드리뷰 및 실행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Pub /Sub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방식의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인터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커뮤니케이션 실습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 및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Kafka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토픽확인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Pub /Sub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방식의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인터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커뮤니케이션 실습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–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확장시나리오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Pub /Sub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방식의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인터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커뮤니케이션 실습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(Compensation, Correlation)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Pub /Sub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방식의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인터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커뮤니케이션 실습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(Compensation, Correlation) –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확장시나리오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Kafka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동적 확장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(Scaling)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Kafka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확장과 동시성 처리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(Concurrency Handling)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CDC(Change Data Capture) with Kafka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20ED637C-310A-1435-CD19-54B6646AF030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LV2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Intermediary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업계 표준 개발 툴과 실제 클라우드 프로젝트에서 요구되는 실무 중심의 최신 </a:t>
                      </a:r>
                      <a:r>
                        <a:rPr lang="en-US" altLang="ko-KR" sz="1000" u="none" strike="noStrike" cap="none" dirty="0"/>
                        <a:t>MSA </a:t>
                      </a:r>
                      <a:r>
                        <a:rPr lang="ko-KR" altLang="en-US" sz="1000" u="none" strike="noStrike" cap="none" dirty="0"/>
                        <a:t>기술 및 글로벌 개발표준을 구현하고 실습함</a:t>
                      </a:r>
                      <a:endParaRPr sz="10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715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2B7CA7BF-4E81-BC1A-1CD8-6B381C4CA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F7E65A2E-0710-87D1-13A5-DD02F16AA2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3933259"/>
              </p:ext>
            </p:extLst>
          </p:nvPr>
        </p:nvGraphicFramePr>
        <p:xfrm>
          <a:off x="418011" y="1700215"/>
          <a:ext cx="11365975" cy="433843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6355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712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14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인터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-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커뮤니케이션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(Pub/ Sub)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CDC(Change Data Capture)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Axon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프레임워크 소개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Axon Framework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구현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코레오그래피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Saga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Axon Framework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구현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오케스트레이션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Saga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모델링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Axon Framework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구현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오케스트레이션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Saga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CBADD0D6-2DD8-0FC8-EBDD-72054764EA9D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LV2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Intermediary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업계 표준 개발 툴과 실제 클라우드 프로젝트에서 요구되는 실무 중심의 최신 </a:t>
                      </a:r>
                      <a:r>
                        <a:rPr lang="en-US" altLang="ko-KR" sz="1000" u="none" strike="noStrike" cap="none" dirty="0"/>
                        <a:t>MSA </a:t>
                      </a:r>
                      <a:r>
                        <a:rPr lang="ko-KR" altLang="en-US" sz="1000" u="none" strike="noStrike" cap="none" dirty="0"/>
                        <a:t>기술 및 글로벌 개발표준을 구현하고 실습함</a:t>
                      </a:r>
                      <a:endParaRPr sz="10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3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2425AE66-3954-55B2-4FB8-3BDF3FE21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377" y="116674"/>
            <a:ext cx="5625579" cy="369332"/>
          </a:xfrm>
          <a:prstGeom prst="rect">
            <a:avLst/>
          </a:prstGeom>
          <a:solidFill>
            <a:srgbClr val="5A67D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ore-KR" altLang="ko-Kore-KR" sz="2400" b="1" dirty="0">
                <a:solidFill>
                  <a:schemeClr val="bg1"/>
                </a:solidFill>
                <a:latin typeface="Arial" panose="020B0604020202020204" pitchFamily="34" charset="0"/>
                <a:ea typeface="system-ui"/>
              </a:rPr>
              <a:t>Overview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ystem-ui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system-ui"/>
              </a:rPr>
              <a:t>–</a:t>
            </a:r>
            <a:r>
              <a:rPr lang="ko-KR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ystem-ui"/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  <a:latin typeface="Arial" panose="020B0604020202020204" pitchFamily="34" charset="0"/>
                <a:ea typeface="system-ui"/>
              </a:rPr>
              <a:t>Vendor Neutral </a:t>
            </a:r>
            <a:r>
              <a:rPr kumimoji="0" lang="en-US" altLang="ko-Kore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system-ui"/>
                <a:cs typeface="+mn-cs"/>
              </a:rPr>
              <a:t>Curriculum</a:t>
            </a:r>
            <a:endParaRPr lang="ko-Kore-KR" altLang="ko-Kore-KR" sz="36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8BBDF0-00A5-DFF4-27C5-501620482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472995"/>
              </p:ext>
            </p:extLst>
          </p:nvPr>
        </p:nvGraphicFramePr>
        <p:xfrm>
          <a:off x="459378" y="664645"/>
          <a:ext cx="11418396" cy="5824489"/>
        </p:xfrm>
        <a:graphic>
          <a:graphicData uri="http://schemas.openxmlformats.org/drawingml/2006/table">
            <a:tbl>
              <a:tblPr/>
              <a:tblGrid>
                <a:gridCol w="1310961">
                  <a:extLst>
                    <a:ext uri="{9D8B030D-6E8A-4147-A177-3AD203B41FA5}">
                      <a16:colId xmlns:a16="http://schemas.microsoft.com/office/drawing/2014/main" val="4206158405"/>
                    </a:ext>
                  </a:extLst>
                </a:gridCol>
                <a:gridCol w="1969094">
                  <a:extLst>
                    <a:ext uri="{9D8B030D-6E8A-4147-A177-3AD203B41FA5}">
                      <a16:colId xmlns:a16="http://schemas.microsoft.com/office/drawing/2014/main" val="2859346817"/>
                    </a:ext>
                  </a:extLst>
                </a:gridCol>
                <a:gridCol w="2442823">
                  <a:extLst>
                    <a:ext uri="{9D8B030D-6E8A-4147-A177-3AD203B41FA5}">
                      <a16:colId xmlns:a16="http://schemas.microsoft.com/office/drawing/2014/main" val="4045145304"/>
                    </a:ext>
                  </a:extLst>
                </a:gridCol>
                <a:gridCol w="2561197">
                  <a:extLst>
                    <a:ext uri="{9D8B030D-6E8A-4147-A177-3AD203B41FA5}">
                      <a16:colId xmlns:a16="http://schemas.microsoft.com/office/drawing/2014/main" val="580653566"/>
                    </a:ext>
                  </a:extLst>
                </a:gridCol>
                <a:gridCol w="3134321">
                  <a:extLst>
                    <a:ext uri="{9D8B030D-6E8A-4147-A177-3AD203B41FA5}">
                      <a16:colId xmlns:a16="http://schemas.microsoft.com/office/drawing/2014/main" val="2686768324"/>
                    </a:ext>
                  </a:extLst>
                </a:gridCol>
              </a:tblGrid>
              <a:tr h="325169">
                <a:tc>
                  <a:txBody>
                    <a:bodyPr/>
                    <a:lstStyle/>
                    <a:p>
                      <a:pPr algn="ctr"/>
                      <a:endParaRPr lang="ko-Kore-KR" altLang="en-US" sz="900" b="1" dirty="0">
                        <a:effectLst/>
                      </a:endParaRPr>
                    </a:p>
                  </a:txBody>
                  <a:tcPr marL="29389" marR="29389" marT="14695" marB="14695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u="sng" dirty="0">
                          <a:solidFill>
                            <a:schemeClr val="bg1"/>
                          </a:solidFill>
                          <a:effectLst/>
                        </a:rPr>
                        <a:t>AI-based Quick Overview</a:t>
                      </a:r>
                      <a:endParaRPr lang="en" sz="1200" b="1" u="sng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29389" marR="29389" marT="14695" marB="14695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u="sng" dirty="0">
                          <a:solidFill>
                            <a:schemeClr val="tx1"/>
                          </a:solidFill>
                          <a:effectLst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Lv1-Fundamental</a:t>
                      </a:r>
                      <a:endParaRPr lang="en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9389" marR="29389" marT="14695" marB="14695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u="sng" dirty="0">
                          <a:solidFill>
                            <a:schemeClr val="tx1"/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Lv2-Intermediate</a:t>
                      </a:r>
                      <a:endParaRPr lang="en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9389" marR="29389" marT="14695" marB="14695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200" b="1" u="sng" dirty="0">
                          <a:solidFill>
                            <a:schemeClr val="tx1"/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Lv3-Advanced</a:t>
                      </a:r>
                      <a:endParaRPr lang="en" sz="12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9389" marR="29389" marT="14695" marB="14695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600091"/>
                  </a:ext>
                </a:extLst>
              </a:tr>
              <a:tr h="708256">
                <a:tc>
                  <a:txBody>
                    <a:bodyPr/>
                    <a:lstStyle/>
                    <a:p>
                      <a:pPr algn="ctr"/>
                      <a:r>
                        <a:rPr lang="en" sz="1600" b="1" dirty="0">
                          <a:solidFill>
                            <a:srgbClr val="553CC4"/>
                          </a:solidFill>
                          <a:effectLst/>
                        </a:rPr>
                        <a:t>Biz</a:t>
                      </a:r>
                    </a:p>
                  </a:txBody>
                  <a:tcPr marL="29389" marR="29389" marT="14695" marB="14695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" sz="900" b="1" dirty="0">
                          <a:effectLst/>
                        </a:rPr>
                        <a:t>AI-based </a:t>
                      </a:r>
                      <a:r>
                        <a:rPr lang="en-US" sz="900" b="1" dirty="0">
                          <a:effectLst/>
                        </a:rPr>
                        <a:t>Agile SW</a:t>
                      </a:r>
                      <a:r>
                        <a:rPr lang="en" sz="900" b="1" dirty="0">
                          <a:effectLst/>
                        </a:rPr>
                        <a:t> Planning Tools</a:t>
                      </a: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" altLang="ko-Kore-KR" sz="900" b="1" u="sng" dirty="0">
                          <a:effectLst/>
                        </a:rPr>
                        <a:t>UML &amp; Design Patterns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ko-KR" sz="900" dirty="0">
                          <a:effectLst/>
                        </a:rPr>
                        <a:t>-</a:t>
                      </a:r>
                      <a:r>
                        <a:rPr lang="ko-KR" altLang="en-US" sz="900" dirty="0">
                          <a:effectLst/>
                        </a:rPr>
                        <a:t> </a:t>
                      </a:r>
                      <a:r>
                        <a:rPr lang="en" sz="900" dirty="0">
                          <a:effectLst/>
                        </a:rPr>
                        <a:t>Object Oriented Analysis &amp; Design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OOP Design Principles</a:t>
                      </a: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ko-Kore-KR" sz="900" b="1" u="sng" dirty="0">
                          <a:effectLst/>
                        </a:rPr>
                        <a:t>Domain Driven Design</a:t>
                      </a:r>
                    </a:p>
                    <a:p>
                      <a:r>
                        <a:rPr lang="en" altLang="ko-Kore-KR" sz="900" dirty="0">
                          <a:effectLst/>
                        </a:rPr>
                        <a:t>- Business Analysis with Event Storming</a:t>
                      </a:r>
                    </a:p>
                    <a:p>
                      <a:r>
                        <a:rPr lang="en" altLang="ko-Kore-KR" sz="900" dirty="0">
                          <a:effectLst/>
                        </a:rPr>
                        <a:t>- Aggregate, Entity, Value Object Design</a:t>
                      </a: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900" b="1" u="sng" dirty="0">
                          <a:effectLst/>
                        </a:rPr>
                        <a:t>Agile Software </a:t>
                      </a:r>
                      <a:r>
                        <a:rPr lang="en-US" altLang="ko-Kore-KR" sz="900" b="1" u="sng" dirty="0">
                          <a:effectLst/>
                        </a:rPr>
                        <a:t>Planning &amp; Analysis</a:t>
                      </a:r>
                      <a:endParaRPr lang="en" altLang="ko-Kore-KR" sz="900" b="1" u="sng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dirty="0">
                          <a:effectLst/>
                        </a:rPr>
                        <a:t>- Customer Journey Mapping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Business Model Canvas</a:t>
                      </a:r>
                    </a:p>
                    <a:p>
                      <a:r>
                        <a:rPr lang="en" sz="900" dirty="0">
                          <a:effectLst/>
                        </a:rPr>
                        <a:t>- User Story Mapping / Example Mapping</a:t>
                      </a: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765368"/>
                  </a:ext>
                </a:extLst>
              </a:tr>
              <a:tr h="2522967">
                <a:tc>
                  <a:txBody>
                    <a:bodyPr/>
                    <a:lstStyle/>
                    <a:p>
                      <a:pPr algn="ctr"/>
                      <a:r>
                        <a:rPr lang="en" sz="1600" b="1" dirty="0">
                          <a:solidFill>
                            <a:srgbClr val="553CC4"/>
                          </a:solidFill>
                          <a:effectLst/>
                        </a:rPr>
                        <a:t>Dev</a:t>
                      </a:r>
                    </a:p>
                  </a:txBody>
                  <a:tcPr marL="29389" marR="29389" marT="14695" marB="14695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900" b="1" u="sng" dirty="0">
                          <a:effectLst/>
                        </a:rPr>
                        <a:t>AI-aided Development Environment</a:t>
                      </a:r>
                    </a:p>
                    <a:p>
                      <a:pPr marL="92075" marR="0" lvl="0" indent="-92075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" altLang="ko-Kore-KR" sz="900" dirty="0">
                          <a:effectLst/>
                        </a:rPr>
                        <a:t>AI Coding Skills</a:t>
                      </a:r>
                    </a:p>
                    <a:p>
                      <a:pPr marL="92075" marR="0" lvl="0" indent="-92075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" altLang="ko-Kore-KR" sz="900" dirty="0" err="1">
                          <a:effectLst/>
                        </a:rPr>
                        <a:t>Github</a:t>
                      </a:r>
                      <a:r>
                        <a:rPr lang="en" altLang="ko-Kore-KR" sz="900" dirty="0">
                          <a:effectLst/>
                        </a:rPr>
                        <a:t> Copilot++/Cursor IDE</a:t>
                      </a:r>
                    </a:p>
                    <a:p>
                      <a:pPr marL="92075" marR="0" lvl="0" indent="-92075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" altLang="ko-Kore-KR" sz="900" dirty="0">
                          <a:effectLst/>
                        </a:rPr>
                        <a:t>Agent-based Development(GPT-Engineer)</a:t>
                      </a:r>
                    </a:p>
                    <a:p>
                      <a:pPr marL="92075" marR="0" lvl="0" indent="-92075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" altLang="ko-Kore-KR" sz="900" dirty="0">
                          <a:effectLst/>
                        </a:rPr>
                        <a:t>Multi-agent Development Frameworks (</a:t>
                      </a:r>
                      <a:r>
                        <a:rPr lang="en" altLang="ko-Kore-KR" sz="900" dirty="0" err="1">
                          <a:effectLst/>
                        </a:rPr>
                        <a:t>CrewAI</a:t>
                      </a:r>
                      <a:r>
                        <a:rPr lang="en" altLang="ko-Kore-KR" sz="900" dirty="0">
                          <a:effectLst/>
                        </a:rPr>
                        <a:t>, </a:t>
                      </a:r>
                      <a:r>
                        <a:rPr lang="en" altLang="ko-Kore-KR" sz="900" dirty="0" err="1">
                          <a:effectLst/>
                        </a:rPr>
                        <a:t>LangGraph</a:t>
                      </a:r>
                      <a:r>
                        <a:rPr lang="en" altLang="ko-Kore-KR" sz="900" dirty="0">
                          <a:effectLst/>
                        </a:rPr>
                        <a:t>)</a:t>
                      </a: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u="sng" dirty="0">
                          <a:effectLst/>
                        </a:rPr>
                        <a:t>Development Environment</a:t>
                      </a:r>
                      <a:br>
                        <a:rPr lang="en" sz="900" b="1" u="none" dirty="0">
                          <a:effectLst/>
                        </a:rPr>
                      </a:br>
                      <a:r>
                        <a:rPr lang="en" sz="900" b="1" u="none" dirty="0">
                          <a:effectLst/>
                        </a:rPr>
                        <a:t>- </a:t>
                      </a:r>
                      <a:r>
                        <a:rPr lang="en" sz="900" dirty="0">
                          <a:effectLst/>
                        </a:rPr>
                        <a:t>Version Control (</a:t>
                      </a:r>
                      <a:r>
                        <a:rPr lang="en" sz="900" dirty="0" err="1">
                          <a:effectLst/>
                        </a:rPr>
                        <a:t>Github</a:t>
                      </a:r>
                      <a:r>
                        <a:rPr lang="en" sz="900" dirty="0">
                          <a:effectLst/>
                        </a:rPr>
                        <a:t>)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AI IDE: </a:t>
                      </a:r>
                      <a:r>
                        <a:rPr lang="en" sz="900" dirty="0" err="1">
                          <a:effectLst/>
                        </a:rPr>
                        <a:t>VSCode</a:t>
                      </a:r>
                      <a:r>
                        <a:rPr lang="en" sz="900" dirty="0">
                          <a:effectLst/>
                        </a:rPr>
                        <a:t> with Copilot++/Cursor IDE</a:t>
                      </a:r>
                    </a:p>
                    <a:p>
                      <a:pPr marL="171450" marR="0" lvl="0" indent="-17145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" sz="900" dirty="0">
                        <a:effectLst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900" b="1" u="sng" dirty="0" err="1">
                          <a:effectLst/>
                        </a:rPr>
                        <a:t>Obejct</a:t>
                      </a:r>
                      <a:r>
                        <a:rPr lang="en" sz="900" b="1" u="sng" dirty="0">
                          <a:effectLst/>
                        </a:rPr>
                        <a:t> Oriented Programming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Object Oriented Framework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Backend Dev with Spring boot, JDBC and JPA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Frontend Development (</a:t>
                      </a:r>
                      <a:r>
                        <a:rPr lang="en" sz="900" dirty="0" err="1">
                          <a:effectLst/>
                        </a:rPr>
                        <a:t>VueJS</a:t>
                      </a:r>
                      <a:r>
                        <a:rPr lang="en" sz="900" dirty="0">
                          <a:effectLst/>
                        </a:rPr>
                        <a:t>/React)</a:t>
                      </a:r>
                      <a:br>
                        <a:rPr lang="en" sz="900" dirty="0">
                          <a:effectLst/>
                        </a:rPr>
                      </a:br>
                      <a:endParaRPr lang="en" sz="900" dirty="0">
                        <a:effectLst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900" b="1" u="sng" dirty="0">
                          <a:effectLst/>
                        </a:rPr>
                        <a:t>Testing</a:t>
                      </a:r>
                      <a:br>
                        <a:rPr lang="en" altLang="ko-Kore-KR" sz="900" b="1" u="none" dirty="0">
                          <a:effectLst/>
                        </a:rPr>
                      </a:br>
                      <a:r>
                        <a:rPr lang="en" altLang="ko-Kore-KR" sz="900" b="1" u="none" dirty="0">
                          <a:effectLst/>
                        </a:rPr>
                        <a:t>- </a:t>
                      </a:r>
                      <a:r>
                        <a:rPr lang="en" altLang="ko-Kore-KR" sz="900" dirty="0">
                          <a:effectLst/>
                        </a:rPr>
                        <a:t>Unit Test, E2E Testing</a:t>
                      </a:r>
                      <a:br>
                        <a:rPr lang="en" altLang="ko-Kore-KR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BDD / Mocking</a:t>
                      </a:r>
                    </a:p>
                    <a:p>
                      <a:br>
                        <a:rPr lang="en" sz="900" dirty="0">
                          <a:effectLst/>
                        </a:rPr>
                      </a:br>
                      <a:r>
                        <a:rPr lang="en" sz="900" b="1" u="sng" dirty="0">
                          <a:effectLst/>
                        </a:rPr>
                        <a:t>Software Conf. </a:t>
                      </a:r>
                      <a:r>
                        <a:rPr lang="en" sz="900" b="1" u="sng" dirty="0" err="1">
                          <a:effectLst/>
                        </a:rPr>
                        <a:t>Mgmt</a:t>
                      </a:r>
                      <a:r>
                        <a:rPr lang="en" sz="900" b="1" u="sng" dirty="0">
                          <a:effectLst/>
                        </a:rPr>
                        <a:t> &amp; Build</a:t>
                      </a:r>
                      <a:r>
                        <a:rPr lang="en" sz="900" dirty="0">
                          <a:effectLst/>
                        </a:rPr>
                        <a:t> 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Build automation tool (Gradle/Maven/</a:t>
                      </a:r>
                      <a:r>
                        <a:rPr lang="en" sz="900" dirty="0" err="1">
                          <a:effectLst/>
                        </a:rPr>
                        <a:t>npm</a:t>
                      </a:r>
                      <a:r>
                        <a:rPr lang="en" sz="900" dirty="0">
                          <a:effectLst/>
                        </a:rPr>
                        <a:t>)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GitHub &amp; </a:t>
                      </a:r>
                      <a:r>
                        <a:rPr lang="en" altLang="ko-Kore-KR" sz="900" dirty="0" err="1">
                          <a:effectLst/>
                        </a:rPr>
                        <a:t>GitPod</a:t>
                      </a:r>
                      <a:endParaRPr lang="en" altLang="ko-Kore-KR" sz="900" dirty="0">
                        <a:effectLst/>
                      </a:endParaRPr>
                    </a:p>
                    <a:p>
                      <a:r>
                        <a:rPr lang="en" sz="900" dirty="0">
                          <a:effectLst/>
                        </a:rPr>
                        <a:t>- Maven, Gradle</a:t>
                      </a: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900" b="1" u="sng" dirty="0">
                          <a:effectLst/>
                        </a:rPr>
                        <a:t>Microservice Design</a:t>
                      </a:r>
                      <a:endParaRPr lang="en-US" altLang="ko-KR" sz="900" dirty="0">
                        <a:effectLst/>
                      </a:endParaRPr>
                    </a:p>
                    <a:p>
                      <a:r>
                        <a:rPr lang="en" altLang="ko-Kore-KR" sz="900" dirty="0">
                          <a:effectLst/>
                        </a:rPr>
                        <a:t>- Microservice Design Patterns</a:t>
                      </a:r>
                      <a:br>
                        <a:rPr lang="en" altLang="ko-Kore-KR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Hexagonal / Clean Architecture</a:t>
                      </a:r>
                      <a:br>
                        <a:rPr lang="en" sz="900" dirty="0">
                          <a:effectLst/>
                        </a:rPr>
                      </a:br>
                      <a:br>
                        <a:rPr lang="en" sz="900" dirty="0">
                          <a:effectLst/>
                        </a:rPr>
                      </a:br>
                      <a:r>
                        <a:rPr lang="en" sz="900" b="1" u="sng" dirty="0">
                          <a:effectLst/>
                        </a:rPr>
                        <a:t>Request-Response Communication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Req/Res with </a:t>
                      </a:r>
                      <a:r>
                        <a:rPr lang="en" altLang="ko-Kore-KR" sz="900" dirty="0" err="1">
                          <a:effectLst/>
                        </a:rPr>
                        <a:t>FeignClient</a:t>
                      </a:r>
                      <a:endParaRPr lang="en" sz="900" dirty="0">
                        <a:effectLst/>
                      </a:endParaRPr>
                    </a:p>
                    <a:p>
                      <a:r>
                        <a:rPr lang="en" sz="900" dirty="0">
                          <a:effectLst/>
                        </a:rPr>
                        <a:t>- Circuit Breaker Pattern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Data Project with </a:t>
                      </a:r>
                      <a:r>
                        <a:rPr lang="en" sz="900" dirty="0" err="1">
                          <a:effectLst/>
                        </a:rPr>
                        <a:t>GraphQL</a:t>
                      </a:r>
                      <a:r>
                        <a:rPr lang="en" sz="900" dirty="0">
                          <a:effectLst/>
                        </a:rPr>
                        <a:t> and Composite Services</a:t>
                      </a:r>
                      <a:br>
                        <a:rPr lang="en" sz="900" dirty="0">
                          <a:effectLst/>
                        </a:rPr>
                      </a:br>
                      <a:br>
                        <a:rPr lang="en" sz="900" dirty="0">
                          <a:effectLst/>
                        </a:rPr>
                      </a:br>
                      <a:r>
                        <a:rPr lang="en" sz="900" b="1" u="sng" dirty="0">
                          <a:effectLst/>
                        </a:rPr>
                        <a:t>Event-driven Communication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Event Pub/Sub (Sagas), Compensation 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Data Projection CQRS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Message Broker – Kafka</a:t>
                      </a:r>
                      <a:br>
                        <a:rPr lang="en" sz="900" dirty="0">
                          <a:effectLst/>
                        </a:rPr>
                      </a:br>
                      <a:endParaRPr lang="en" sz="900" dirty="0">
                        <a:effectLst/>
                      </a:endParaRPr>
                    </a:p>
                    <a:p>
                      <a:r>
                        <a:rPr lang="en" altLang="ko-Kore-KR" sz="900" b="1" u="sng" dirty="0">
                          <a:effectLst/>
                        </a:rPr>
                        <a:t>Authentication/ Authorization</a:t>
                      </a:r>
                      <a:br>
                        <a:rPr lang="en" altLang="ko-Kore-KR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Token-based </a:t>
                      </a:r>
                      <a:r>
                        <a:rPr lang="en" altLang="ko-Kore-KR" sz="900" dirty="0" err="1">
                          <a:effectLst/>
                        </a:rPr>
                        <a:t>Authz</a:t>
                      </a:r>
                      <a:r>
                        <a:rPr lang="en" altLang="ko-Kore-KR" sz="900" dirty="0">
                          <a:effectLst/>
                        </a:rPr>
                        <a:t>/n (OAuth, JWT) </a:t>
                      </a:r>
                    </a:p>
                    <a:p>
                      <a:r>
                        <a:rPr lang="en" altLang="ko-Kore-KR" sz="900" dirty="0">
                          <a:effectLst/>
                        </a:rPr>
                        <a:t>- Centralized Session (Redis, Memcached)</a:t>
                      </a:r>
                      <a:br>
                        <a:rPr lang="en" altLang="ko-Kore-KR" sz="900" dirty="0">
                          <a:effectLst/>
                        </a:rPr>
                      </a:br>
                      <a:endParaRPr lang="en" altLang="ko-Kore-KR" sz="900" dirty="0">
                        <a:effectLst/>
                      </a:endParaRPr>
                    </a:p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900" b="1" u="sng" dirty="0">
                          <a:effectLst/>
                        </a:rPr>
                        <a:t>Application Packaging &amp; </a:t>
                      </a:r>
                      <a:r>
                        <a:rPr lang="en" altLang="ko-Kore-KR" sz="900" b="1" u="sng" dirty="0" err="1">
                          <a:effectLst/>
                        </a:rPr>
                        <a:t>Dockerizing</a:t>
                      </a:r>
                      <a:endParaRPr lang="en" altLang="ko-Kore-KR" sz="900" b="1" u="sng" dirty="0">
                        <a:effectLst/>
                      </a:endParaRP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b="1" u="sng" dirty="0">
                          <a:effectLst/>
                        </a:rPr>
                        <a:t>Advanced </a:t>
                      </a:r>
                      <a:r>
                        <a:rPr lang="en" sz="900" b="1" u="sng" dirty="0">
                          <a:effectLst/>
                        </a:rPr>
                        <a:t>Event driven Microservices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</a:t>
                      </a:r>
                      <a:r>
                        <a:rPr lang="en-US" altLang="ko-KR" sz="900" dirty="0">
                          <a:effectLst/>
                        </a:rPr>
                        <a:t>Idempotency, Transaction, </a:t>
                      </a:r>
                      <a:r>
                        <a:rPr lang="en" sz="900" dirty="0">
                          <a:effectLst/>
                        </a:rPr>
                        <a:t>Parallel Processing, Deadline-handling</a:t>
                      </a:r>
                      <a:br>
                        <a:rPr lang="ko-KR" altLang="en-US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Integration with CDC</a:t>
                      </a:r>
                      <a:br>
                        <a:rPr lang="en" altLang="ko-Kore-KR" sz="900" dirty="0">
                          <a:effectLst/>
                        </a:rPr>
                      </a:br>
                      <a:r>
                        <a:rPr lang="en-US" altLang="ko-KR" sz="900" dirty="0">
                          <a:effectLst/>
                        </a:rPr>
                        <a:t>- EDA </a:t>
                      </a:r>
                      <a:r>
                        <a:rPr lang="en" sz="900" dirty="0">
                          <a:effectLst/>
                        </a:rPr>
                        <a:t>Frameworks (Eventuate)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EDA Frameworks (Axon)</a:t>
                      </a:r>
                      <a:br>
                        <a:rPr lang="en" sz="900" dirty="0">
                          <a:effectLst/>
                        </a:rPr>
                      </a:br>
                      <a:br>
                        <a:rPr lang="en" sz="900" dirty="0">
                          <a:effectLst/>
                        </a:rPr>
                      </a:br>
                      <a:br>
                        <a:rPr lang="en" sz="900" dirty="0">
                          <a:effectLst/>
                        </a:rPr>
                      </a:br>
                      <a:r>
                        <a:rPr lang="en" sz="900" b="1" u="sng" dirty="0">
                          <a:effectLst/>
                        </a:rPr>
                        <a:t>Advanced Communication Style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</a:t>
                      </a:r>
                      <a:r>
                        <a:rPr lang="en" sz="900" dirty="0" err="1">
                          <a:effectLst/>
                        </a:rPr>
                        <a:t>gRPC</a:t>
                      </a:r>
                      <a:r>
                        <a:rPr lang="en" sz="900" dirty="0">
                          <a:effectLst/>
                        </a:rPr>
                        <a:t> Client/Server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Spring Reactive</a:t>
                      </a:r>
                      <a:br>
                        <a:rPr lang="en" sz="900" dirty="0">
                          <a:effectLst/>
                        </a:rPr>
                      </a:br>
                      <a:br>
                        <a:rPr lang="en" sz="900" dirty="0">
                          <a:effectLst/>
                        </a:rPr>
                      </a:br>
                      <a:r>
                        <a:rPr lang="en" altLang="ko-Kore-KR" sz="900" b="1" u="sng" dirty="0">
                          <a:effectLst/>
                        </a:rPr>
                        <a:t>Developing LLM Applications</a:t>
                      </a:r>
                    </a:p>
                    <a:p>
                      <a:pPr marL="49213" indent="-49213">
                        <a:buFontTx/>
                        <a:buChar char="-"/>
                        <a:tabLst/>
                      </a:pPr>
                      <a:r>
                        <a:rPr lang="en" sz="900" b="0" u="none" dirty="0">
                          <a:effectLst/>
                        </a:rPr>
                        <a:t>Python Basics</a:t>
                      </a:r>
                    </a:p>
                    <a:p>
                      <a:pPr marL="49213" indent="-49213">
                        <a:buFontTx/>
                        <a:buChar char="-"/>
                        <a:tabLst/>
                      </a:pPr>
                      <a:r>
                        <a:rPr lang="en" sz="900" b="0" u="none" dirty="0">
                          <a:effectLst/>
                        </a:rPr>
                        <a:t>LLM app with </a:t>
                      </a:r>
                      <a:r>
                        <a:rPr lang="en" sz="900" b="0" u="none" dirty="0" err="1">
                          <a:effectLst/>
                        </a:rPr>
                        <a:t>Langchain</a:t>
                      </a:r>
                      <a:endParaRPr lang="en" sz="900" b="0" u="none" dirty="0">
                        <a:effectLst/>
                      </a:endParaRPr>
                    </a:p>
                    <a:p>
                      <a:pPr marL="49213" indent="-49213">
                        <a:buFontTx/>
                        <a:buChar char="-"/>
                        <a:tabLst/>
                      </a:pPr>
                      <a:r>
                        <a:rPr lang="en" sz="900" b="0" u="none" dirty="0">
                          <a:effectLst/>
                        </a:rPr>
                        <a:t>RAG</a:t>
                      </a:r>
                    </a:p>
                    <a:p>
                      <a:pPr marL="49213" indent="-49213">
                        <a:buFontTx/>
                        <a:buChar char="-"/>
                        <a:tabLst/>
                      </a:pPr>
                      <a:r>
                        <a:rPr lang="en" sz="900" b="0" u="none" dirty="0">
                          <a:effectLst/>
                        </a:rPr>
                        <a:t>Multi-agent with </a:t>
                      </a:r>
                      <a:r>
                        <a:rPr lang="en" sz="900" b="0" u="none" dirty="0" err="1">
                          <a:effectLst/>
                        </a:rPr>
                        <a:t>LangGraph</a:t>
                      </a:r>
                      <a:r>
                        <a:rPr lang="en" sz="900" b="1" u="sng" dirty="0">
                          <a:effectLst/>
                        </a:rPr>
                        <a:t> </a:t>
                      </a: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803299"/>
                  </a:ext>
                </a:extLst>
              </a:tr>
              <a:tr h="2018474">
                <a:tc>
                  <a:txBody>
                    <a:bodyPr/>
                    <a:lstStyle/>
                    <a:p>
                      <a:pPr algn="ctr"/>
                      <a:r>
                        <a:rPr lang="en" sz="1600" b="1" dirty="0">
                          <a:solidFill>
                            <a:srgbClr val="553CC4"/>
                          </a:solidFill>
                          <a:effectLst/>
                        </a:rPr>
                        <a:t>Ops</a:t>
                      </a:r>
                    </a:p>
                  </a:txBody>
                  <a:tcPr marL="29389" marR="29389" marT="14695" marB="14695" anchor="ctr">
                    <a:lnL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" sz="900" b="1" u="sng" dirty="0">
                          <a:effectLst/>
                        </a:rPr>
                        <a:t>AI-based Operation Tools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</a:t>
                      </a:r>
                      <a:r>
                        <a:rPr lang="en" sz="900" dirty="0" err="1">
                          <a:effectLst/>
                        </a:rPr>
                        <a:t>Kubectl</a:t>
                      </a:r>
                      <a:r>
                        <a:rPr lang="en" sz="900" dirty="0">
                          <a:effectLst/>
                        </a:rPr>
                        <a:t> AI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" sz="900" dirty="0">
                          <a:effectLst/>
                        </a:rPr>
                        <a:t>- </a:t>
                      </a:r>
                      <a:r>
                        <a:rPr lang="en" sz="900" dirty="0" err="1">
                          <a:effectLst/>
                        </a:rPr>
                        <a:t>Kubectl</a:t>
                      </a:r>
                      <a:r>
                        <a:rPr lang="en" sz="900" dirty="0">
                          <a:effectLst/>
                        </a:rPr>
                        <a:t> GPT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" sz="900" dirty="0">
                          <a:effectLst/>
                        </a:rPr>
                        <a:t>- k8s GPT</a:t>
                      </a: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ko-Kore-KR" sz="900" b="1" u="sng" dirty="0">
                          <a:effectLst/>
                        </a:rPr>
                        <a:t>Deploying App on </a:t>
                      </a:r>
                      <a:r>
                        <a:rPr lang="en" sz="900" b="1" u="sng" dirty="0">
                          <a:effectLst/>
                        </a:rPr>
                        <a:t>Cloud Infra</a:t>
                      </a:r>
                      <a:br>
                        <a:rPr lang="en" sz="900" b="1" u="sng" dirty="0">
                          <a:effectLst/>
                        </a:rPr>
                      </a:b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Multi-CSP Configuration 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 (AWS, Azure, GCP)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Deploying App on VMs</a:t>
                      </a:r>
                    </a:p>
                    <a:p>
                      <a:r>
                        <a:rPr lang="en" sz="900" dirty="0">
                          <a:effectLst/>
                        </a:rPr>
                        <a:t>- Configuring Cloud DB, Storage, Networks</a:t>
                      </a: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sz="900" b="1" u="sng" dirty="0">
                          <a:effectLst/>
                        </a:rPr>
                        <a:t>Container Orchestrator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Kubernetes Concepts &amp; Objects</a:t>
                      </a:r>
                      <a:br>
                        <a:rPr lang="ko-KR" altLang="en-US" sz="900" dirty="0">
                          <a:effectLst/>
                        </a:rPr>
                      </a:br>
                      <a:r>
                        <a:rPr lang="en-US" altLang="ko-KR" sz="900" dirty="0">
                          <a:effectLst/>
                        </a:rPr>
                        <a:t>- Managing </a:t>
                      </a:r>
                      <a:r>
                        <a:rPr lang="en" sz="900" dirty="0">
                          <a:effectLst/>
                        </a:rPr>
                        <a:t>SLA with Readiness &amp; Liveness</a:t>
                      </a:r>
                    </a:p>
                    <a:p>
                      <a:r>
                        <a:rPr lang="en" sz="900" dirty="0">
                          <a:effectLst/>
                        </a:rPr>
                        <a:t>- Resource Mgmt., Persistence Volume</a:t>
                      </a:r>
                      <a:br>
                        <a:rPr lang="en" sz="900" dirty="0">
                          <a:effectLst/>
                        </a:rPr>
                      </a:br>
                      <a:br>
                        <a:rPr lang="en" sz="900" dirty="0">
                          <a:effectLst/>
                        </a:rPr>
                      </a:br>
                      <a:r>
                        <a:rPr lang="en" sz="900" b="1" u="sng" dirty="0">
                          <a:effectLst/>
                        </a:rPr>
                        <a:t>Service Mesh (Istio)</a:t>
                      </a:r>
                      <a:br>
                        <a:rPr lang="en" sz="900" dirty="0">
                          <a:effectLst/>
                        </a:rPr>
                      </a:br>
                      <a:r>
                        <a:rPr lang="en" sz="900" dirty="0">
                          <a:effectLst/>
                        </a:rPr>
                        <a:t>- Traffic Management (Retry, Timeout, Circuit breaker)</a:t>
                      </a:r>
                      <a:br>
                        <a:rPr lang="en" altLang="ko-Kore-KR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Security, Monitoring, </a:t>
                      </a:r>
                      <a:r>
                        <a:rPr lang="en" altLang="ko-Kore-KR" sz="900" dirty="0" err="1">
                          <a:effectLst/>
                        </a:rPr>
                        <a:t>EnvoyFilter</a:t>
                      </a:r>
                      <a:r>
                        <a:rPr lang="en" altLang="ko-Kore-KR" sz="900" dirty="0">
                          <a:effectLst/>
                        </a:rPr>
                        <a:t>, Tracing</a:t>
                      </a:r>
                      <a:br>
                        <a:rPr lang="en" altLang="ko-Kore-KR" sz="900" dirty="0">
                          <a:effectLst/>
                        </a:rPr>
                      </a:br>
                      <a:br>
                        <a:rPr lang="en" altLang="ko-Kore-KR" sz="900" dirty="0">
                          <a:effectLst/>
                        </a:rPr>
                      </a:br>
                      <a:r>
                        <a:rPr lang="en" altLang="ko-Kore-KR" sz="900" b="1" u="sng" dirty="0" err="1">
                          <a:effectLst/>
                        </a:rPr>
                        <a:t>GitOps</a:t>
                      </a:r>
                      <a:r>
                        <a:rPr lang="en" altLang="ko-Kore-KR" sz="900" b="1" u="sng" dirty="0">
                          <a:effectLst/>
                        </a:rPr>
                        <a:t> &amp; CI/CD</a:t>
                      </a:r>
                      <a:br>
                        <a:rPr lang="en" altLang="ko-Kore-KR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Workflow with Jenkins &amp; </a:t>
                      </a:r>
                      <a:r>
                        <a:rPr lang="en" altLang="ko-Kore-KR" sz="900" dirty="0" err="1">
                          <a:effectLst/>
                        </a:rPr>
                        <a:t>ArgoCD</a:t>
                      </a:r>
                      <a:br>
                        <a:rPr lang="en" altLang="ko-Kore-KR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Canary Deployment with Canary Scoring</a:t>
                      </a:r>
                      <a:br>
                        <a:rPr lang="en" sz="900" dirty="0">
                          <a:effectLst/>
                        </a:rPr>
                      </a:br>
                      <a:endParaRPr lang="en" sz="900" dirty="0">
                        <a:effectLst/>
                      </a:endParaRP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900" b="1" u="sng" dirty="0">
                          <a:effectLst/>
                        </a:rPr>
                        <a:t>Serverless Computing</a:t>
                      </a:r>
                      <a:br>
                        <a:rPr lang="en" altLang="ko-Kore-KR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</a:t>
                      </a:r>
                      <a:r>
                        <a:rPr lang="en" altLang="ko-Kore-KR" sz="900" dirty="0" err="1">
                          <a:effectLst/>
                        </a:rPr>
                        <a:t>KNative</a:t>
                      </a:r>
                      <a:r>
                        <a:rPr lang="en" altLang="ko-Kore-KR" sz="900" dirty="0">
                          <a:effectLst/>
                        </a:rPr>
                        <a:t> </a:t>
                      </a:r>
                      <a:br>
                        <a:rPr lang="en" altLang="ko-Kore-KR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Amazon Lambda</a:t>
                      </a:r>
                    </a:p>
                    <a:p>
                      <a:endParaRPr lang="en" altLang="ko-Kore-KR" sz="900" b="1" u="sng" dirty="0">
                        <a:effectLst/>
                      </a:endParaRPr>
                    </a:p>
                    <a:p>
                      <a:r>
                        <a:rPr lang="en" altLang="ko-Kore-KR" sz="900" b="1" u="sng" dirty="0">
                          <a:effectLst/>
                        </a:rPr>
                        <a:t>Private Cloud Environment</a:t>
                      </a:r>
                      <a:br>
                        <a:rPr lang="en" altLang="ko-Kore-KR" sz="900" dirty="0">
                          <a:effectLst/>
                        </a:rPr>
                      </a:br>
                      <a:r>
                        <a:rPr lang="en" altLang="ko-Kore-KR" sz="900" dirty="0">
                          <a:effectLst/>
                        </a:rPr>
                        <a:t>- Installing on-prem Kubernetes</a:t>
                      </a:r>
                    </a:p>
                    <a:p>
                      <a:r>
                        <a:rPr lang="en" sz="900" dirty="0">
                          <a:effectLst/>
                        </a:rPr>
                        <a:t>- I</a:t>
                      </a:r>
                      <a:r>
                        <a:rPr lang="en" altLang="ko-Kore-KR" sz="900" dirty="0">
                          <a:effectLst/>
                        </a:rPr>
                        <a:t>nstalling &amp; Configuring DevOps Environment (Backstage, GitLab, Argo CD, </a:t>
                      </a:r>
                      <a:r>
                        <a:rPr lang="en" altLang="ko-Kore-KR" sz="900" dirty="0" err="1">
                          <a:effectLst/>
                        </a:rPr>
                        <a:t>Kubersphere</a:t>
                      </a:r>
                      <a:r>
                        <a:rPr lang="en" altLang="ko-Kore-KR" sz="900" dirty="0">
                          <a:effectLst/>
                        </a:rPr>
                        <a:t>)</a:t>
                      </a:r>
                      <a:br>
                        <a:rPr lang="en" sz="900" dirty="0">
                          <a:effectLst/>
                        </a:rPr>
                      </a:br>
                      <a:endParaRPr lang="en" sz="900" dirty="0">
                        <a:effectLst/>
                      </a:endParaRPr>
                    </a:p>
                    <a:p>
                      <a:r>
                        <a:rPr lang="en" sz="900" b="1" u="sng" dirty="0">
                          <a:effectLst/>
                        </a:rPr>
                        <a:t>Private Gen-AI Environment</a:t>
                      </a:r>
                    </a:p>
                    <a:p>
                      <a:r>
                        <a:rPr lang="en" sz="900" dirty="0">
                          <a:effectLst/>
                        </a:rPr>
                        <a:t>- Installing Local LLM (</a:t>
                      </a:r>
                      <a:r>
                        <a:rPr lang="en" sz="900" dirty="0" err="1">
                          <a:effectLst/>
                        </a:rPr>
                        <a:t>Ollama</a:t>
                      </a:r>
                      <a:r>
                        <a:rPr lang="en" sz="900" dirty="0">
                          <a:effectLst/>
                        </a:rPr>
                        <a:t>) &amp; Models</a:t>
                      </a:r>
                    </a:p>
                    <a:p>
                      <a:r>
                        <a:rPr lang="en" sz="900" dirty="0">
                          <a:effectLst/>
                        </a:rPr>
                        <a:t>- Installing Local AI-Coding Env</a:t>
                      </a:r>
                    </a:p>
                  </a:txBody>
                  <a:tcPr marL="29389" marR="29389" marT="14695" marB="1469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2E8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841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081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A6689D01-D215-6A9F-B3E6-C7DC34E5C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975E5B19-6DD2-231A-C574-8F9D6030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5396140"/>
              </p:ext>
            </p:extLst>
          </p:nvPr>
        </p:nvGraphicFramePr>
        <p:xfrm>
          <a:off x="418011" y="1700215"/>
          <a:ext cx="11365975" cy="44012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262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523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15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API 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게이트웨이 및 인증인가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API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게이트웨이 소개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API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게이트웨이 실습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마이크로서비스에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통합인증 적용하기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통합인증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(Password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GrantType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통합인증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(Authorization Code)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D78D34A7-5A4F-33B3-A691-D9D96C9A482E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LV2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Intermediary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업계 표준 개발 툴과 실제 클라우드 프로젝트에서 요구되는 실무 중심의 최신 </a:t>
                      </a:r>
                      <a:r>
                        <a:rPr lang="en-US" altLang="ko-KR" sz="1000" u="none" strike="noStrike" cap="none" dirty="0"/>
                        <a:t>MSA </a:t>
                      </a:r>
                      <a:r>
                        <a:rPr lang="ko-KR" altLang="en-US" sz="1000" u="none" strike="noStrike" cap="none" dirty="0"/>
                        <a:t>기술 및 글로벌 개발표준을 구현하고 실습함</a:t>
                      </a:r>
                      <a:endParaRPr sz="10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329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99E20461-2A7D-EAD3-FB9C-F91D47B60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9B87FB86-848E-9BC2-A2AE-FAD08D9CAD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4551949"/>
              </p:ext>
            </p:extLst>
          </p:nvPr>
        </p:nvGraphicFramePr>
        <p:xfrm>
          <a:off x="418011" y="1700215"/>
          <a:ext cx="11365975" cy="442380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630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2394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16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서비스 통합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(Integration)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프론트엔드에서의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서비스 통합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프론트엔드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실습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Req /Res, Pub/ Sub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서비스 통합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분산환경에서 데이터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프로젝션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데이터 통합 패턴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</a:t>
                      </a:r>
                      <a:r>
                        <a:rPr lang="en-US" altLang="ko-KR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GraphQL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CQRS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테이터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통합 실습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069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 테스트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2.5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컨트랙트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테스트란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?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컨트랙트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테스트 실습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(Request/ Response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방식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컨트랙트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테스트 실습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(Message driven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방식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5535850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482B1F5D-4E1E-BBA0-E1B0-1F8845B649E3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LV2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Intermediary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업계 표준 개발 툴과 실제 클라우드 프로젝트에서 요구되는 실무 중심의 최신 </a:t>
                      </a:r>
                      <a:r>
                        <a:rPr lang="en-US" altLang="ko-KR" sz="1000" u="none" strike="noStrike" cap="none" dirty="0"/>
                        <a:t>MSA </a:t>
                      </a:r>
                      <a:r>
                        <a:rPr lang="ko-KR" altLang="en-US" sz="1000" u="none" strike="noStrike" cap="none" dirty="0"/>
                        <a:t>기술 및 글로벌 개발표준을 구현하고 실습함</a:t>
                      </a:r>
                      <a:endParaRPr sz="10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6823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D5DF4109-46DD-BFCC-4341-BA02BB03C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200D3C8C-7B0A-517B-2ACD-4731ECA070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1134564"/>
              </p:ext>
            </p:extLst>
          </p:nvPr>
        </p:nvGraphicFramePr>
        <p:xfrm>
          <a:off x="418011" y="1700215"/>
          <a:ext cx="11365975" cy="438427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784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63548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17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cs typeface="Arial"/>
                          <a:sym typeface="Arial"/>
                        </a:rPr>
                        <a:t>미니프로젝트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DDD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이용한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설계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MSA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설계 적용 및 구현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인프라 구축 및 서버 배포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인증 적용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3E008113-39C9-CB72-D512-E21BA399E181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LV2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Intermediary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업계 표준 개발 툴과 실제 클라우드 프로젝트에서 요구되는 실무 중심의 최신 </a:t>
                      </a:r>
                      <a:r>
                        <a:rPr lang="en-US" altLang="ko-KR" sz="1000" u="none" strike="noStrike" cap="none" dirty="0"/>
                        <a:t>MSA </a:t>
                      </a:r>
                      <a:r>
                        <a:rPr lang="ko-KR" altLang="en-US" sz="1000" u="none" strike="noStrike" cap="none" dirty="0"/>
                        <a:t>기술 및 글로벌 개발표준을 구현하고 실습함</a:t>
                      </a:r>
                      <a:endParaRPr sz="10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309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61AD7-D246-2576-2BFC-D4DFFD93D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7D47602C-4572-7292-C822-5D34A99E8963}"/>
              </a:ext>
            </a:extLst>
          </p:cNvPr>
          <p:cNvGraphicFramePr/>
          <p:nvPr/>
        </p:nvGraphicFramePr>
        <p:xfrm>
          <a:off x="875335" y="986130"/>
          <a:ext cx="10595176" cy="5304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3309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3FB336A3-26F9-C93F-B9EC-C8557B2A7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17B205B9-3DC5-95FE-B3CB-E887FC5C66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7964134"/>
              </p:ext>
            </p:extLst>
          </p:nvPr>
        </p:nvGraphicFramePr>
        <p:xfrm>
          <a:off x="418011" y="1700214"/>
          <a:ext cx="11365975" cy="44551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6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9681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1363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18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애자일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SW </a:t>
                      </a:r>
                      <a:b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기획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/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설계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1.5</a:t>
                      </a:r>
                      <a:r>
                        <a:rPr lang="ko-KR" altLang="en-US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애자일 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SW 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개발 프로세스의 이해</a:t>
                      </a:r>
                      <a:endParaRPr lang="en-US" altLang="ko-KR" sz="9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페르소나를 통한 애자일 소프트웨어 기획</a:t>
                      </a:r>
                      <a:endParaRPr lang="en-US" altLang="ko-KR" sz="9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고객 </a:t>
                      </a:r>
                      <a:r>
                        <a:rPr lang="ko-KR" altLang="en-US" sz="9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여정맵을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통한 사용자 경험 분석</a:t>
                      </a:r>
                      <a:endParaRPr lang="en-US" altLang="ko-KR" sz="9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사용자 경험의 </a:t>
                      </a:r>
                      <a:r>
                        <a:rPr lang="ko-KR" altLang="en-US" sz="9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고통점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(</a:t>
                      </a:r>
                      <a:r>
                        <a:rPr lang="ko-KR" altLang="en-US" sz="9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페인포인트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)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와 솔루션 기회 분석</a:t>
                      </a:r>
                      <a:endParaRPr lang="en-US" altLang="ko-KR" sz="9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임팩트 매핑을 통한 개선 목표 수립</a:t>
                      </a:r>
                      <a:endParaRPr lang="en-US" altLang="ko-KR" sz="9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비즈니스 모델 캔버스를 통한 비즈니스 전략 수립</a:t>
                      </a:r>
                      <a:endParaRPr lang="en-US" altLang="ko-KR" sz="9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도메인 별 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Prioritization Map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(Core Domain Chart)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을 통한 우선개발 범위 식별</a:t>
                      </a:r>
                      <a:endParaRPr lang="en-US" altLang="ko-KR" sz="900" b="0" i="0" u="none" strike="noStrike" cap="none" dirty="0">
                        <a:solidFill>
                          <a:schemeClr val="dk1"/>
                        </a:solidFill>
                        <a:latin typeface="Calibri"/>
                        <a:ea typeface="Arial"/>
                        <a:cs typeface="Calibri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1503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애자일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SW 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분석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r>
                        <a:rPr lang="en-US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사용자 스토리 매핑을 통한 프로젝트 계획 수립</a:t>
                      </a:r>
                      <a:endParaRPr lang="en-US" altLang="ko-KR" sz="900" b="1" i="0" u="none" strike="noStrike" cap="none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예제 매핑 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(Example Mapping)</a:t>
                      </a:r>
                      <a:r>
                        <a:rPr lang="ko-KR" altLang="en-US" sz="9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과 테스트 주도 개발</a:t>
                      </a:r>
                      <a:r>
                        <a:rPr lang="en-US" altLang="ko-KR" sz="9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BDD (Behavior Driven Development) </a:t>
                      </a:r>
                      <a:r>
                        <a:rPr lang="ko-KR" altLang="en-US" sz="9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의 이해와 적용</a:t>
                      </a:r>
                      <a:endParaRPr lang="en-US" altLang="ko-KR" sz="900" b="1" i="0" u="none" strike="noStrike" cap="none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Scaled Agile Framework (</a:t>
                      </a:r>
                      <a:r>
                        <a:rPr lang="en-US" altLang="ko-KR" sz="900" b="1" i="0" u="none" strike="noStrike" cap="none" dirty="0" err="1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SAFe</a:t>
                      </a:r>
                      <a:r>
                        <a:rPr lang="en-US" altLang="ko-KR" sz="9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 </a:t>
                      </a:r>
                      <a:r>
                        <a:rPr lang="ko-KR" altLang="en-US" sz="9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의 이해</a:t>
                      </a:r>
                      <a:endParaRPr lang="en-US" altLang="ko-KR" sz="900" b="1" i="0" u="none" strike="noStrike" cap="none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1503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데브옵스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프로세스 이해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데브옵스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프로세스와 컨테이너 기반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DevOps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이해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클라이드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네이티브 앱 전 생명주기 이해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2767674"/>
                  </a:ext>
                </a:extLst>
              </a:tr>
              <a:tr h="901503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도커기반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어플리케이션 패키징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2.5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도커개념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및 이미지 이해하기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이미지 규칙 소개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도커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허브와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도커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런타임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도커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이미지 생성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&amp;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Dokcerfile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이미지와 컨테이너 관계 실습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이미지 생성 및 저장소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푸쉬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이미지 기반 컨테이너 생성 및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새버전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배포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109097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4F169E75-2961-1988-BDBE-D608D51DEC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0827136"/>
              </p:ext>
            </p:extLst>
          </p:nvPr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>
                          <a:solidFill>
                            <a:schemeClr val="tx1"/>
                          </a:solidFill>
                        </a:rPr>
                        <a:t>커리큘럼</a:t>
                      </a:r>
                      <a:endParaRPr sz="1000" b="1" u="none" strike="noStrike" cap="none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altLang="ko-KR" sz="1400" u="none" strike="noStrike" cap="none" dirty="0">
                          <a:solidFill>
                            <a:schemeClr val="tx1"/>
                          </a:solidFill>
                        </a:rPr>
                        <a:t>Lv3. Advanced</a:t>
                      </a:r>
                      <a:endParaRPr sz="1800" u="none" strike="noStrike" cap="none" dirty="0">
                        <a:solidFill>
                          <a:schemeClr val="tx1"/>
                        </a:solidFill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확장된 애자일 </a:t>
                      </a:r>
                      <a:r>
                        <a:rPr lang="en-US" altLang="ko-KR" sz="1000" u="none" strike="noStrike" cap="none" dirty="0"/>
                        <a:t>SW </a:t>
                      </a:r>
                      <a:r>
                        <a:rPr lang="ko-KR" altLang="en-US" sz="1000" u="none" strike="noStrike" cap="none" dirty="0"/>
                        <a:t>개발 </a:t>
                      </a:r>
                      <a:r>
                        <a:rPr lang="ko-KR" altLang="en-US" sz="1000" u="none" strike="noStrike" cap="none" dirty="0" err="1"/>
                        <a:t>프랙티스들을</a:t>
                      </a:r>
                      <a:r>
                        <a:rPr lang="ko-KR" altLang="en-US" sz="1000" u="none" strike="noStrike" cap="none" dirty="0"/>
                        <a:t> 학습한다</a:t>
                      </a:r>
                      <a:r>
                        <a:rPr lang="en-US" altLang="ko-KR" sz="1000" u="none" strike="noStrike" cap="none" dirty="0"/>
                        <a:t>.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altLang="en-US" sz="1000" b="0" i="0" u="none" strike="noStrike" cap="none" dirty="0">
                          <a:solidFill>
                            <a:srgbClr val="3F3F3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없음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478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C8725F47-1792-152F-5229-3ABFF6640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1CA2B993-B9B2-6C55-1A55-C24363374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2802972"/>
              </p:ext>
            </p:extLst>
          </p:nvPr>
        </p:nvGraphicFramePr>
        <p:xfrm>
          <a:off x="413012" y="1737791"/>
          <a:ext cx="11365975" cy="459453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9080">
                <a:tc rowSpan="5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794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19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클라우드 플랫폼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컨테이너 오케스트레이션 개념과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인프라 관점에서의 클라우드 플랫폼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[AWS] CLI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AWS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및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Client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설치 및 소개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[AWS]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관리콘솔을 통한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IAM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계정 생성 및 권한할당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[AWS]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보안자격증명 생성 및 클라이언트 설정 준비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[AWS]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컨테이너 오케스트레이션 환경 설정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-1 EKS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생성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[AWS]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컨테이너 오케스트레이션 환경 설정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-2 k8s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컨텍스트 설정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&amp;ECR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확인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607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클라우드 플랫폼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이미지 저장소에 이미지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푸쉬해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보기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컨테이너 오케스트레이션 환경 설정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EBS CSI Configuration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CLI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Azure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및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Client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설치 및 소개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컨테이너 오케스트레이션 환경 설정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-1 (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레이아웃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리소스그룹 생성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컨테이너 오케스트레이션 환경 설정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-2 GUI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(AKS, ACR)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생성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컨테이너 오케스트레이션 환경 설정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-3 (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콘솔에서 연동하기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이미지 저장소에 이미지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푸쉬해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보기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0950117"/>
                  </a:ext>
                </a:extLst>
              </a:tr>
              <a:tr h="310805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쿠버네티스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(Kubernetes) 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이해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rowSpan="2"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기본 오브젝트 모델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내가 만든 서비스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배포하고 조회하기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YAML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기반으로 내 서비스 배포 및 업그레이드 하기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배포된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삭제와 알아두면 유용한 명령어 소개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Pod Status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에 따른 컨테이너 트러블 슈팅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ImagePullBackOff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CrashLoopBack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Pod Status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에 따른 컨테이너 트러블 슈팅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CrashLoopBack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(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kubectl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exec)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12st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어플리케이션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배포하기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-1 (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주문서비스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Profile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확인 및 이미지생성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12st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어플리케이션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배포하기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-2 (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kafka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설치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12st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이미지 배포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12st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어플리케이션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배포하기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-3 (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서비스 생성 및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12st Mall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테스트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71433"/>
                  </a:ext>
                </a:extLst>
              </a:tr>
              <a:tr h="1308909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20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en-US" altLang="ko-KR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vMerge="1"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5561524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6E94E4AF-6B02-1740-95DB-8898B46260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069454"/>
              </p:ext>
            </p:extLst>
          </p:nvPr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LV3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Advanced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경쟁력 있는 클라우드 애플리케이션 설계를 구현하고 실전 응용 가능한 클라우드 인프라를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23810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BBA6830D-54D5-D4D4-201D-4C2CE90D4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F10A8088-68FC-7296-907D-482BB2DF60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951619"/>
              </p:ext>
            </p:extLst>
          </p:nvPr>
        </p:nvGraphicFramePr>
        <p:xfrm>
          <a:off x="413012" y="1737792"/>
          <a:ext cx="11365975" cy="445165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6923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30932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20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SLA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를 위한 </a:t>
                      </a:r>
                      <a:endParaRPr lang="en-US" altLang="ko-KR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쿠버네티스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레이블과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어노테이션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레이블을 활용한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객체 식별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어노테이션을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활용한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롤백 응용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리플리카셋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ReplicaSet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이론과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Manual Scale Out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오토 스케일 아웃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(Auto Scale-out)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랩준비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(Metric Server &amp;Workload Generator)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1" indent="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13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주문 서비스에 오토 스케일 아웃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(Auto Scale-out)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적용하기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Deployments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객체 종합 리뷰</a:t>
                      </a: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네임스페이스 개념 및 기본 네임스페이스 응용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로더밸런서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Service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개념</a:t>
                      </a: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로더밸런서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(Service) - Access Scope : Type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정리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Service -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ClusterIP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타입 생성과 컨테이너와의 관계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Service -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ClusterIP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NodePort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타입으로 서비스 접근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Service -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LoadBalancer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타입 및 서비스 이름으로 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Web URL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활용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셀프힐링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(Liveness) &amp;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무정지 배포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Rediness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셀프힐링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(Liveness) Exec Action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1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무정지 배포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Rediness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실습을 위한 준비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kafka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Seige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설치</a:t>
                      </a:r>
                      <a:r>
                        <a:rPr lang="en-US" altLang="ko-KR" sz="13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13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3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3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C381A9AB-5A44-9A4E-C6EC-6C39E938A087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LV3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Advanced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경쟁력 있는 클라우드 애플리케이션 설계를 구현하고 실전 응용 가능한 클라우드 인프라를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81047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FB5EADCD-7E52-4F1C-0D09-2D16078C3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160B4F72-5DFB-66CE-7A5D-C371F9FA76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038651"/>
              </p:ext>
            </p:extLst>
          </p:nvPr>
        </p:nvGraphicFramePr>
        <p:xfrm>
          <a:off x="413012" y="1737791"/>
          <a:ext cx="11365975" cy="46305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4962">
                <a:tc rowSpan="3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9677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21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SLA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를 위한 </a:t>
                      </a: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쿠버네티스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Features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무정지 배포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Rediness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볼륨 인터페이스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emptyDir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hostPath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유형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볼륨 인터페이스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emptyDir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hostPath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볼륨 인터페이스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EBS, EFS and PVC 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볼륨 인터페이스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관리콘솔을 통한 파일시스템 생성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1" indent="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None/>
                      </a:pPr>
                      <a:r>
                        <a:rPr lang="en-US" altLang="ko-KR" sz="900" b="1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볼륨 인터페이스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PVC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NFS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볼륨 인터페이스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PVC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기반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NFS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파일시스템 연결과 데이터베이스 설정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환경변수 구성하기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환경변수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ConfigMap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구성하기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환경변수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(Secret)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구성하기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Ingress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통한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진입점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통일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Ingress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통한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진입점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통일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9677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서비스 메시를 통한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Improved 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오케스트레이션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서비스 메시 정의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서비스 메시 아키텍처 및 메커니즘 이해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서비스 메시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(Istio)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설치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마이크로서비스에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서비스 메시 적용하기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Istio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통한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동적트래픽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라우팅 대상 배포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Istio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통한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동적트래픽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라우팅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-1.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Kiali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와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Jaeger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통한 모니터링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Istio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통한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동적트래픽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라우팅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-2.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심플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라우팅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Istio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통한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동적트래픽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라우팅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-3. Advanced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라우팅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Istio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통한 서비스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회복성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(Timeout &amp;Retry)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Istio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통한 서비스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회복성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(Circuit Breaker)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050475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7B4423AA-75EB-DBF3-335C-BDFC7DBB4B74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LV3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Advanced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경쟁력 있는 클라우드 애플리케이션 설계를 구현하고 실전 응용 가능한 클라우드 인프라를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696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D2BF158D-986D-C2FE-0589-1AAE79223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4CB8D2D3-BB7A-4D02-BE8A-A64F61F551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406778"/>
              </p:ext>
            </p:extLst>
          </p:nvPr>
        </p:nvGraphicFramePr>
        <p:xfrm>
          <a:off x="413012" y="1737792"/>
          <a:ext cx="11365975" cy="40192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4465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4931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22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Kubernetes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와 메시를 활용한 통합 모니터링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Prometheus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설치와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PromQL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질의어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이해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Grafana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활용한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대쉬보드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생성하기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Grafana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대쉬보드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커스터마이징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b="1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이상감지를 위한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Aert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설정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(Slack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채널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이상 상황 연출 및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Aert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수신하기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SRE(Site Reliability Engineering)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이란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SRE(Site Reliability Engineering)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대쉬보드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실습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09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통합 로깅 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쿠버네티스에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통합로깅을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위한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EFK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스택 설치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통합로깅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대상 서비스 배포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클러스터에서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통합로깅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매카니즘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이해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Kibana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접속을 통한 통합 로깅 확인하기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1271091"/>
                  </a:ext>
                </a:extLst>
              </a:tr>
              <a:tr h="1069013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마이크로서비스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배포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쿠버네티스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배포전략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Argo Rollout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과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Istio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통한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카나리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배포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Argo CD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활용해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카나리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배포해 보기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Argo CD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활용한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카나리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배포 확장미션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A/B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테스트 방식을 통한 배포 실습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790610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8940C38E-90E0-C60B-6435-F9C9E3AC3B38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LV3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Advanced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경쟁력 있는 클라우드 애플리케이션 설계를 구현하고 실전 응용 가능한 클라우드 인프라를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9551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9ADB968D-7EA4-0252-3361-23FEE2F18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D6B9DFED-CA69-9DC0-97E6-B0AC552F27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4595028"/>
              </p:ext>
            </p:extLst>
          </p:nvPr>
        </p:nvGraphicFramePr>
        <p:xfrm>
          <a:off x="413012" y="1737793"/>
          <a:ext cx="11365975" cy="46262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020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11164">
                  <a:extLst>
                    <a:ext uri="{9D8B030D-6E8A-4147-A177-3AD203B41FA5}">
                      <a16:colId xmlns:a16="http://schemas.microsoft.com/office/drawing/2014/main" val="2970333129"/>
                    </a:ext>
                  </a:extLst>
                </a:gridCol>
              </a:tblGrid>
              <a:tr h="183817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933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23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파이프라인을 통한</a:t>
                      </a:r>
                      <a:b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배포 자동화</a:t>
                      </a:r>
                      <a:endParaRPr lang="en-US" altLang="ko-KR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벤더에 따라 상이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Days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 [AWS] Code Build Pipeline -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둘러보기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Code Build Pipeline -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대상 서비스 준비 및 연동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Code Build Pipeline - Build Spec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이해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Code Build Pipeline - CI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환경설정 및 빌드 준비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Code Build Pipeline - Cache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적용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Code Build Pipeline - CD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환경설정 및 빌드 준비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Code Build Pipeline - CI/CD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테스트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[AWS] Code Build Pipeline -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추가 기능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b="1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DevOps Portal -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둘러보기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DevOps Portal - Azure Cloud Configuration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DevOps Portal -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대상 서비스 준비 및 연동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DevOps Portal - CI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단계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Job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및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Task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생성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–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900" b="1" dirty="0">
                        <a:solidFill>
                          <a:srgbClr val="553CC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[Azure] DevOps Portal - CI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빌드 준비 및 실행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DevOps Portal - CD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단계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Job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및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Task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생성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DevOps Portal - CD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빌드 준비 및 실행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DevOps Portal - CI/CD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풀 테스트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[Azure] DevOps Portal -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추가 기능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9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76319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Python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기초와</a:t>
                      </a:r>
                      <a:b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개발환경 설정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Day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Python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프로그래밍 언어 소개 및 기초 문법 이해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개발 환경 설치 및 구성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Python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인터프리터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텍스트 에디터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IDE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사용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Python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가상 환경 설정 및 패키지 관리자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(pip)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사용법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34841"/>
                  </a:ext>
                </a:extLst>
              </a:tr>
              <a:tr h="1276319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Developing LLM Applications</a:t>
                      </a:r>
                    </a:p>
                    <a:p>
                      <a:pPr marL="0" marR="0" lvl="0" indent="0" algn="ctr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(Basics)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Day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LLM Application Architecture</a:t>
                      </a: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Prompt Engineering: </a:t>
                      </a:r>
                      <a:r>
                        <a:rPr lang="en-US" altLang="ko-KR" sz="9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CoT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, </a:t>
                      </a:r>
                      <a:r>
                        <a:rPr lang="en-US" altLang="ko-KR" sz="9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ReAct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, Plan-and-Solve</a:t>
                      </a: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LLM Application 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구현 고려사항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:</a:t>
                      </a:r>
                      <a:r>
                        <a:rPr lang="ko-KR" altLang="en-US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Context Window Limitations</a:t>
                      </a:r>
                    </a:p>
                    <a:p>
                      <a:pPr marL="57150" marR="0" lvl="1" indent="-57150" algn="l" rtl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 LLM Frameworks: </a:t>
                      </a:r>
                      <a:r>
                        <a:rPr lang="en-US" altLang="ko-KR" sz="900" b="0" i="0" u="none" strike="noStrike" cap="none" dirty="0" err="1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Langchain</a:t>
                      </a:r>
                      <a:r>
                        <a:rPr lang="en-US" altLang="ko-KR" sz="900" b="0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, Semantic Kernel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150293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56C6A49E-6730-BF33-1EF6-BF06A95011FC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LV3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Advanced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경쟁력 있는 클라우드 애플리케이션 설계를 구현하고 실전 응용 가능한 클라우드 인프라를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599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827" y="249602"/>
            <a:ext cx="266446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과정</a:t>
            </a:r>
            <a:r>
              <a:rPr sz="2800" b="1" spc="85" dirty="0" err="1">
                <a:solidFill>
                  <a:srgbClr val="2C2C2C"/>
                </a:solidFill>
                <a:latin typeface="Malgun Gothic"/>
                <a:cs typeface="Malgun Gothic"/>
              </a:rPr>
              <a:t>진행</a:t>
            </a:r>
            <a:r>
              <a:rPr lang="ko-KR" altLang="en-US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일정</a:t>
            </a:r>
            <a:endParaRPr sz="2800" dirty="0">
              <a:latin typeface="Malgun Gothic"/>
              <a:cs typeface="Malgun Gothic"/>
            </a:endParaRPr>
          </a:p>
        </p:txBody>
      </p:sp>
      <p:sp>
        <p:nvSpPr>
          <p:cNvPr id="21" name="자유형 20">
            <a:extLst>
              <a:ext uri="{FF2B5EF4-FFF2-40B4-BE49-F238E27FC236}">
                <a16:creationId xmlns:a16="http://schemas.microsoft.com/office/drawing/2014/main" id="{E2595C50-A400-4861-2263-DCCAD74B5ED3}"/>
              </a:ext>
            </a:extLst>
          </p:cNvPr>
          <p:cNvSpPr/>
          <p:nvPr/>
        </p:nvSpPr>
        <p:spPr>
          <a:xfrm>
            <a:off x="3836914" y="1727614"/>
            <a:ext cx="1349912" cy="875887"/>
          </a:xfrm>
          <a:custGeom>
            <a:avLst/>
            <a:gdLst>
              <a:gd name="connsiteX0" fmla="*/ 0 w 1112828"/>
              <a:gd name="connsiteY0" fmla="*/ 66770 h 667697"/>
              <a:gd name="connsiteX1" fmla="*/ 66770 w 1112828"/>
              <a:gd name="connsiteY1" fmla="*/ 0 h 667697"/>
              <a:gd name="connsiteX2" fmla="*/ 1046058 w 1112828"/>
              <a:gd name="connsiteY2" fmla="*/ 0 h 667697"/>
              <a:gd name="connsiteX3" fmla="*/ 1112828 w 1112828"/>
              <a:gd name="connsiteY3" fmla="*/ 66770 h 667697"/>
              <a:gd name="connsiteX4" fmla="*/ 1112828 w 1112828"/>
              <a:gd name="connsiteY4" fmla="*/ 600927 h 667697"/>
              <a:gd name="connsiteX5" fmla="*/ 1046058 w 1112828"/>
              <a:gd name="connsiteY5" fmla="*/ 667697 h 667697"/>
              <a:gd name="connsiteX6" fmla="*/ 66770 w 1112828"/>
              <a:gd name="connsiteY6" fmla="*/ 667697 h 667697"/>
              <a:gd name="connsiteX7" fmla="*/ 0 w 1112828"/>
              <a:gd name="connsiteY7" fmla="*/ 600927 h 667697"/>
              <a:gd name="connsiteX8" fmla="*/ 0 w 1112828"/>
              <a:gd name="connsiteY8" fmla="*/ 66770 h 66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667697">
                <a:moveTo>
                  <a:pt x="0" y="66770"/>
                </a:moveTo>
                <a:cubicBezTo>
                  <a:pt x="0" y="29894"/>
                  <a:pt x="29894" y="0"/>
                  <a:pt x="66770" y="0"/>
                </a:cubicBezTo>
                <a:lnTo>
                  <a:pt x="1046058" y="0"/>
                </a:lnTo>
                <a:cubicBezTo>
                  <a:pt x="1082934" y="0"/>
                  <a:pt x="1112828" y="29894"/>
                  <a:pt x="1112828" y="66770"/>
                </a:cubicBezTo>
                <a:lnTo>
                  <a:pt x="1112828" y="600927"/>
                </a:lnTo>
                <a:cubicBezTo>
                  <a:pt x="1112828" y="637803"/>
                  <a:pt x="1082934" y="667697"/>
                  <a:pt x="1046058" y="667697"/>
                </a:cubicBezTo>
                <a:lnTo>
                  <a:pt x="66770" y="667697"/>
                </a:lnTo>
                <a:cubicBezTo>
                  <a:pt x="29894" y="667697"/>
                  <a:pt x="0" y="637803"/>
                  <a:pt x="0" y="600927"/>
                </a:cubicBezTo>
                <a:lnTo>
                  <a:pt x="0" y="66770"/>
                </a:lnTo>
                <a:close/>
              </a:path>
            </a:pathLst>
          </a:custGeom>
          <a:solidFill>
            <a:srgbClr val="B3C1DC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71120" tIns="71120" rIns="71120" bIns="260666" numCol="1" spcCol="1270" anchor="t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dirty="0">
                <a:solidFill>
                  <a:schemeClr val="tx1"/>
                </a:solidFill>
              </a:rPr>
              <a:t>Lv1 Fundamental</a:t>
            </a:r>
          </a:p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dirty="0">
                <a:solidFill>
                  <a:schemeClr val="tx1"/>
                </a:solidFill>
              </a:rPr>
              <a:t>(1 month)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자유형 22">
            <a:extLst>
              <a:ext uri="{FF2B5EF4-FFF2-40B4-BE49-F238E27FC236}">
                <a16:creationId xmlns:a16="http://schemas.microsoft.com/office/drawing/2014/main" id="{51256EF0-DF99-5739-0164-A1FB441913E2}"/>
              </a:ext>
            </a:extLst>
          </p:cNvPr>
          <p:cNvSpPr/>
          <p:nvPr/>
        </p:nvSpPr>
        <p:spPr>
          <a:xfrm>
            <a:off x="5391468" y="1837851"/>
            <a:ext cx="433840" cy="363451"/>
          </a:xfrm>
          <a:custGeom>
            <a:avLst/>
            <a:gdLst>
              <a:gd name="connsiteX0" fmla="*/ 0 w 357645"/>
              <a:gd name="connsiteY0" fmla="*/ 55412 h 277062"/>
              <a:gd name="connsiteX1" fmla="*/ 219114 w 357645"/>
              <a:gd name="connsiteY1" fmla="*/ 55412 h 277062"/>
              <a:gd name="connsiteX2" fmla="*/ 219114 w 357645"/>
              <a:gd name="connsiteY2" fmla="*/ 0 h 277062"/>
              <a:gd name="connsiteX3" fmla="*/ 357645 w 357645"/>
              <a:gd name="connsiteY3" fmla="*/ 138531 h 277062"/>
              <a:gd name="connsiteX4" fmla="*/ 219114 w 357645"/>
              <a:gd name="connsiteY4" fmla="*/ 277062 h 277062"/>
              <a:gd name="connsiteX5" fmla="*/ 219114 w 357645"/>
              <a:gd name="connsiteY5" fmla="*/ 221650 h 277062"/>
              <a:gd name="connsiteX6" fmla="*/ 0 w 357645"/>
              <a:gd name="connsiteY6" fmla="*/ 221650 h 277062"/>
              <a:gd name="connsiteX7" fmla="*/ 0 w 357645"/>
              <a:gd name="connsiteY7" fmla="*/ 55412 h 27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645" h="277062">
                <a:moveTo>
                  <a:pt x="0" y="55412"/>
                </a:moveTo>
                <a:lnTo>
                  <a:pt x="219114" y="55412"/>
                </a:lnTo>
                <a:lnTo>
                  <a:pt x="219114" y="0"/>
                </a:lnTo>
                <a:lnTo>
                  <a:pt x="357645" y="138531"/>
                </a:lnTo>
                <a:lnTo>
                  <a:pt x="219114" y="277062"/>
                </a:lnTo>
                <a:lnTo>
                  <a:pt x="219114" y="221650"/>
                </a:lnTo>
                <a:lnTo>
                  <a:pt x="0" y="221650"/>
                </a:lnTo>
                <a:lnTo>
                  <a:pt x="0" y="554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5412" rIns="83119" bIns="55412" numCol="1" spcCol="1270" anchor="ctr" anchorCtr="0">
            <a:noAutofit/>
          </a:bodyPr>
          <a:lstStyle/>
          <a:p>
            <a:pPr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/>
          </a:p>
        </p:txBody>
      </p:sp>
      <p:sp>
        <p:nvSpPr>
          <p:cNvPr id="24" name="자유형 23">
            <a:extLst>
              <a:ext uri="{FF2B5EF4-FFF2-40B4-BE49-F238E27FC236}">
                <a16:creationId xmlns:a16="http://schemas.microsoft.com/office/drawing/2014/main" id="{6445A8FA-B63B-0386-2193-484BB3509E63}"/>
              </a:ext>
            </a:extLst>
          </p:cNvPr>
          <p:cNvSpPr/>
          <p:nvPr/>
        </p:nvSpPr>
        <p:spPr>
          <a:xfrm>
            <a:off x="6005393" y="1727614"/>
            <a:ext cx="1349912" cy="875887"/>
          </a:xfrm>
          <a:custGeom>
            <a:avLst/>
            <a:gdLst>
              <a:gd name="connsiteX0" fmla="*/ 0 w 1112828"/>
              <a:gd name="connsiteY0" fmla="*/ 66770 h 667697"/>
              <a:gd name="connsiteX1" fmla="*/ 66770 w 1112828"/>
              <a:gd name="connsiteY1" fmla="*/ 0 h 667697"/>
              <a:gd name="connsiteX2" fmla="*/ 1046058 w 1112828"/>
              <a:gd name="connsiteY2" fmla="*/ 0 h 667697"/>
              <a:gd name="connsiteX3" fmla="*/ 1112828 w 1112828"/>
              <a:gd name="connsiteY3" fmla="*/ 66770 h 667697"/>
              <a:gd name="connsiteX4" fmla="*/ 1112828 w 1112828"/>
              <a:gd name="connsiteY4" fmla="*/ 600927 h 667697"/>
              <a:gd name="connsiteX5" fmla="*/ 1046058 w 1112828"/>
              <a:gd name="connsiteY5" fmla="*/ 667697 h 667697"/>
              <a:gd name="connsiteX6" fmla="*/ 66770 w 1112828"/>
              <a:gd name="connsiteY6" fmla="*/ 667697 h 667697"/>
              <a:gd name="connsiteX7" fmla="*/ 0 w 1112828"/>
              <a:gd name="connsiteY7" fmla="*/ 600927 h 667697"/>
              <a:gd name="connsiteX8" fmla="*/ 0 w 1112828"/>
              <a:gd name="connsiteY8" fmla="*/ 66770 h 66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667697">
                <a:moveTo>
                  <a:pt x="0" y="66770"/>
                </a:moveTo>
                <a:cubicBezTo>
                  <a:pt x="0" y="29894"/>
                  <a:pt x="29894" y="0"/>
                  <a:pt x="66770" y="0"/>
                </a:cubicBezTo>
                <a:lnTo>
                  <a:pt x="1046058" y="0"/>
                </a:lnTo>
                <a:cubicBezTo>
                  <a:pt x="1082934" y="0"/>
                  <a:pt x="1112828" y="29894"/>
                  <a:pt x="1112828" y="66770"/>
                </a:cubicBezTo>
                <a:lnTo>
                  <a:pt x="1112828" y="600927"/>
                </a:lnTo>
                <a:cubicBezTo>
                  <a:pt x="1112828" y="637803"/>
                  <a:pt x="1082934" y="667697"/>
                  <a:pt x="1046058" y="667697"/>
                </a:cubicBezTo>
                <a:lnTo>
                  <a:pt x="66770" y="667697"/>
                </a:lnTo>
                <a:cubicBezTo>
                  <a:pt x="29894" y="667697"/>
                  <a:pt x="0" y="637803"/>
                  <a:pt x="0" y="600927"/>
                </a:cubicBezTo>
                <a:lnTo>
                  <a:pt x="0" y="66770"/>
                </a:lnTo>
                <a:close/>
              </a:path>
            </a:pathLst>
          </a:custGeom>
          <a:solidFill>
            <a:srgbClr val="B3C1DC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71120" tIns="71120" rIns="71120" bIns="260666" numCol="1" spcCol="1270" anchor="t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dirty="0">
                <a:solidFill>
                  <a:schemeClr val="tx1"/>
                </a:solidFill>
              </a:rPr>
              <a:t>Lv2 Intermediary</a:t>
            </a:r>
          </a:p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dirty="0">
                <a:solidFill>
                  <a:schemeClr val="tx1"/>
                </a:solidFill>
              </a:rPr>
              <a:t>(1.8 months)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자유형 25">
            <a:extLst>
              <a:ext uri="{FF2B5EF4-FFF2-40B4-BE49-F238E27FC236}">
                <a16:creationId xmlns:a16="http://schemas.microsoft.com/office/drawing/2014/main" id="{CCEA09A1-32A6-1EED-A12A-CCE10D74454D}"/>
              </a:ext>
            </a:extLst>
          </p:cNvPr>
          <p:cNvSpPr/>
          <p:nvPr/>
        </p:nvSpPr>
        <p:spPr>
          <a:xfrm>
            <a:off x="7559947" y="1837851"/>
            <a:ext cx="433840" cy="363451"/>
          </a:xfrm>
          <a:custGeom>
            <a:avLst/>
            <a:gdLst>
              <a:gd name="connsiteX0" fmla="*/ 0 w 357645"/>
              <a:gd name="connsiteY0" fmla="*/ 55412 h 277062"/>
              <a:gd name="connsiteX1" fmla="*/ 219114 w 357645"/>
              <a:gd name="connsiteY1" fmla="*/ 55412 h 277062"/>
              <a:gd name="connsiteX2" fmla="*/ 219114 w 357645"/>
              <a:gd name="connsiteY2" fmla="*/ 0 h 277062"/>
              <a:gd name="connsiteX3" fmla="*/ 357645 w 357645"/>
              <a:gd name="connsiteY3" fmla="*/ 138531 h 277062"/>
              <a:gd name="connsiteX4" fmla="*/ 219114 w 357645"/>
              <a:gd name="connsiteY4" fmla="*/ 277062 h 277062"/>
              <a:gd name="connsiteX5" fmla="*/ 219114 w 357645"/>
              <a:gd name="connsiteY5" fmla="*/ 221650 h 277062"/>
              <a:gd name="connsiteX6" fmla="*/ 0 w 357645"/>
              <a:gd name="connsiteY6" fmla="*/ 221650 h 277062"/>
              <a:gd name="connsiteX7" fmla="*/ 0 w 357645"/>
              <a:gd name="connsiteY7" fmla="*/ 55412 h 27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645" h="277062">
                <a:moveTo>
                  <a:pt x="0" y="55412"/>
                </a:moveTo>
                <a:lnTo>
                  <a:pt x="219114" y="55412"/>
                </a:lnTo>
                <a:lnTo>
                  <a:pt x="219114" y="0"/>
                </a:lnTo>
                <a:lnTo>
                  <a:pt x="357645" y="138531"/>
                </a:lnTo>
                <a:lnTo>
                  <a:pt x="219114" y="277062"/>
                </a:lnTo>
                <a:lnTo>
                  <a:pt x="219114" y="221650"/>
                </a:lnTo>
                <a:lnTo>
                  <a:pt x="0" y="221650"/>
                </a:lnTo>
                <a:lnTo>
                  <a:pt x="0" y="554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5412" rIns="83119" bIns="55412" numCol="1" spcCol="1270" anchor="ctr" anchorCtr="0">
            <a:noAutofit/>
          </a:bodyPr>
          <a:lstStyle/>
          <a:p>
            <a:pPr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/>
          </a:p>
        </p:txBody>
      </p:sp>
      <p:sp>
        <p:nvSpPr>
          <p:cNvPr id="29" name="자유형 28">
            <a:extLst>
              <a:ext uri="{FF2B5EF4-FFF2-40B4-BE49-F238E27FC236}">
                <a16:creationId xmlns:a16="http://schemas.microsoft.com/office/drawing/2014/main" id="{8DA0A500-8A76-2E95-E656-DD8908512EF5}"/>
              </a:ext>
            </a:extLst>
          </p:cNvPr>
          <p:cNvSpPr/>
          <p:nvPr/>
        </p:nvSpPr>
        <p:spPr>
          <a:xfrm>
            <a:off x="3200851" y="1888530"/>
            <a:ext cx="433840" cy="363451"/>
          </a:xfrm>
          <a:custGeom>
            <a:avLst/>
            <a:gdLst>
              <a:gd name="connsiteX0" fmla="*/ 0 w 357645"/>
              <a:gd name="connsiteY0" fmla="*/ 55412 h 277062"/>
              <a:gd name="connsiteX1" fmla="*/ 219114 w 357645"/>
              <a:gd name="connsiteY1" fmla="*/ 55412 h 277062"/>
              <a:gd name="connsiteX2" fmla="*/ 219114 w 357645"/>
              <a:gd name="connsiteY2" fmla="*/ 0 h 277062"/>
              <a:gd name="connsiteX3" fmla="*/ 357645 w 357645"/>
              <a:gd name="connsiteY3" fmla="*/ 138531 h 277062"/>
              <a:gd name="connsiteX4" fmla="*/ 219114 w 357645"/>
              <a:gd name="connsiteY4" fmla="*/ 277062 h 277062"/>
              <a:gd name="connsiteX5" fmla="*/ 219114 w 357645"/>
              <a:gd name="connsiteY5" fmla="*/ 221650 h 277062"/>
              <a:gd name="connsiteX6" fmla="*/ 0 w 357645"/>
              <a:gd name="connsiteY6" fmla="*/ 221650 h 277062"/>
              <a:gd name="connsiteX7" fmla="*/ 0 w 357645"/>
              <a:gd name="connsiteY7" fmla="*/ 55412 h 27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645" h="277062">
                <a:moveTo>
                  <a:pt x="0" y="55412"/>
                </a:moveTo>
                <a:lnTo>
                  <a:pt x="219114" y="55412"/>
                </a:lnTo>
                <a:lnTo>
                  <a:pt x="219114" y="0"/>
                </a:lnTo>
                <a:lnTo>
                  <a:pt x="357645" y="138531"/>
                </a:lnTo>
                <a:lnTo>
                  <a:pt x="219114" y="277062"/>
                </a:lnTo>
                <a:lnTo>
                  <a:pt x="219114" y="221650"/>
                </a:lnTo>
                <a:lnTo>
                  <a:pt x="0" y="221650"/>
                </a:lnTo>
                <a:lnTo>
                  <a:pt x="0" y="554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5412" rIns="83119" bIns="55412" numCol="1" spcCol="1270" anchor="ctr" anchorCtr="0">
            <a:noAutofit/>
          </a:bodyPr>
          <a:lstStyle/>
          <a:p>
            <a:pPr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/>
          </a:p>
        </p:txBody>
      </p:sp>
      <p:sp>
        <p:nvSpPr>
          <p:cNvPr id="30" name="자유형 29">
            <a:extLst>
              <a:ext uri="{FF2B5EF4-FFF2-40B4-BE49-F238E27FC236}">
                <a16:creationId xmlns:a16="http://schemas.microsoft.com/office/drawing/2014/main" id="{CE2D6ACA-4E49-CE80-8DE7-A9959801C326}"/>
              </a:ext>
            </a:extLst>
          </p:cNvPr>
          <p:cNvSpPr/>
          <p:nvPr/>
        </p:nvSpPr>
        <p:spPr>
          <a:xfrm>
            <a:off x="8214780" y="1727614"/>
            <a:ext cx="1349912" cy="875887"/>
          </a:xfrm>
          <a:custGeom>
            <a:avLst/>
            <a:gdLst>
              <a:gd name="connsiteX0" fmla="*/ 0 w 1112828"/>
              <a:gd name="connsiteY0" fmla="*/ 66770 h 667697"/>
              <a:gd name="connsiteX1" fmla="*/ 66770 w 1112828"/>
              <a:gd name="connsiteY1" fmla="*/ 0 h 667697"/>
              <a:gd name="connsiteX2" fmla="*/ 1046058 w 1112828"/>
              <a:gd name="connsiteY2" fmla="*/ 0 h 667697"/>
              <a:gd name="connsiteX3" fmla="*/ 1112828 w 1112828"/>
              <a:gd name="connsiteY3" fmla="*/ 66770 h 667697"/>
              <a:gd name="connsiteX4" fmla="*/ 1112828 w 1112828"/>
              <a:gd name="connsiteY4" fmla="*/ 600927 h 667697"/>
              <a:gd name="connsiteX5" fmla="*/ 1046058 w 1112828"/>
              <a:gd name="connsiteY5" fmla="*/ 667697 h 667697"/>
              <a:gd name="connsiteX6" fmla="*/ 66770 w 1112828"/>
              <a:gd name="connsiteY6" fmla="*/ 667697 h 667697"/>
              <a:gd name="connsiteX7" fmla="*/ 0 w 1112828"/>
              <a:gd name="connsiteY7" fmla="*/ 600927 h 667697"/>
              <a:gd name="connsiteX8" fmla="*/ 0 w 1112828"/>
              <a:gd name="connsiteY8" fmla="*/ 66770 h 66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667697">
                <a:moveTo>
                  <a:pt x="0" y="66770"/>
                </a:moveTo>
                <a:cubicBezTo>
                  <a:pt x="0" y="29894"/>
                  <a:pt x="29894" y="0"/>
                  <a:pt x="66770" y="0"/>
                </a:cubicBezTo>
                <a:lnTo>
                  <a:pt x="1046058" y="0"/>
                </a:lnTo>
                <a:cubicBezTo>
                  <a:pt x="1082934" y="0"/>
                  <a:pt x="1112828" y="29894"/>
                  <a:pt x="1112828" y="66770"/>
                </a:cubicBezTo>
                <a:lnTo>
                  <a:pt x="1112828" y="600927"/>
                </a:lnTo>
                <a:cubicBezTo>
                  <a:pt x="1112828" y="637803"/>
                  <a:pt x="1082934" y="667697"/>
                  <a:pt x="1046058" y="667697"/>
                </a:cubicBezTo>
                <a:lnTo>
                  <a:pt x="66770" y="667697"/>
                </a:lnTo>
                <a:cubicBezTo>
                  <a:pt x="29894" y="667697"/>
                  <a:pt x="0" y="637803"/>
                  <a:pt x="0" y="600927"/>
                </a:cubicBezTo>
                <a:lnTo>
                  <a:pt x="0" y="66770"/>
                </a:lnTo>
                <a:close/>
              </a:path>
            </a:pathLst>
          </a:custGeom>
          <a:solidFill>
            <a:srgbClr val="B3C1DC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71120" tIns="71120" rIns="71120" bIns="260666" numCol="1" spcCol="1270" anchor="t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dirty="0">
                <a:solidFill>
                  <a:schemeClr val="tx1"/>
                </a:solidFill>
              </a:rPr>
              <a:t>Lv3 </a:t>
            </a:r>
            <a:br>
              <a:rPr lang="en-US" altLang="ko-KR" sz="1400" b="1" dirty="0">
                <a:solidFill>
                  <a:schemeClr val="tx1"/>
                </a:solidFill>
              </a:rPr>
            </a:br>
            <a:r>
              <a:rPr lang="en-US" altLang="ko-KR" sz="1400" b="1" dirty="0">
                <a:solidFill>
                  <a:schemeClr val="tx1"/>
                </a:solidFill>
              </a:rPr>
              <a:t>Advanced</a:t>
            </a:r>
          </a:p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dirty="0">
                <a:solidFill>
                  <a:schemeClr val="tx1"/>
                </a:solidFill>
              </a:rPr>
              <a:t>(1.3 month)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2" name="자유형 31">
            <a:extLst>
              <a:ext uri="{FF2B5EF4-FFF2-40B4-BE49-F238E27FC236}">
                <a16:creationId xmlns:a16="http://schemas.microsoft.com/office/drawing/2014/main" id="{5546293B-67B2-80C5-7AF8-7E79D03B55DE}"/>
              </a:ext>
            </a:extLst>
          </p:cNvPr>
          <p:cNvSpPr/>
          <p:nvPr/>
        </p:nvSpPr>
        <p:spPr>
          <a:xfrm>
            <a:off x="9769333" y="1837851"/>
            <a:ext cx="433840" cy="363451"/>
          </a:xfrm>
          <a:custGeom>
            <a:avLst/>
            <a:gdLst>
              <a:gd name="connsiteX0" fmla="*/ 0 w 357645"/>
              <a:gd name="connsiteY0" fmla="*/ 55412 h 277062"/>
              <a:gd name="connsiteX1" fmla="*/ 219114 w 357645"/>
              <a:gd name="connsiteY1" fmla="*/ 55412 h 277062"/>
              <a:gd name="connsiteX2" fmla="*/ 219114 w 357645"/>
              <a:gd name="connsiteY2" fmla="*/ 0 h 277062"/>
              <a:gd name="connsiteX3" fmla="*/ 357645 w 357645"/>
              <a:gd name="connsiteY3" fmla="*/ 138531 h 277062"/>
              <a:gd name="connsiteX4" fmla="*/ 219114 w 357645"/>
              <a:gd name="connsiteY4" fmla="*/ 277062 h 277062"/>
              <a:gd name="connsiteX5" fmla="*/ 219114 w 357645"/>
              <a:gd name="connsiteY5" fmla="*/ 221650 h 277062"/>
              <a:gd name="connsiteX6" fmla="*/ 0 w 357645"/>
              <a:gd name="connsiteY6" fmla="*/ 221650 h 277062"/>
              <a:gd name="connsiteX7" fmla="*/ 0 w 357645"/>
              <a:gd name="connsiteY7" fmla="*/ 55412 h 27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645" h="277062">
                <a:moveTo>
                  <a:pt x="0" y="55412"/>
                </a:moveTo>
                <a:lnTo>
                  <a:pt x="219114" y="55412"/>
                </a:lnTo>
                <a:lnTo>
                  <a:pt x="219114" y="0"/>
                </a:lnTo>
                <a:lnTo>
                  <a:pt x="357645" y="138531"/>
                </a:lnTo>
                <a:lnTo>
                  <a:pt x="219114" y="277062"/>
                </a:lnTo>
                <a:lnTo>
                  <a:pt x="219114" y="221650"/>
                </a:lnTo>
                <a:lnTo>
                  <a:pt x="0" y="221650"/>
                </a:lnTo>
                <a:lnTo>
                  <a:pt x="0" y="55412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5412" rIns="83119" bIns="55412" numCol="1" spcCol="1270" anchor="ctr" anchorCtr="0">
            <a:noAutofit/>
          </a:bodyPr>
          <a:lstStyle/>
          <a:p>
            <a:pPr algn="ctr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ko-KR" altLang="en-US" sz="1100"/>
          </a:p>
        </p:txBody>
      </p:sp>
      <p:sp>
        <p:nvSpPr>
          <p:cNvPr id="33" name="자유형 32">
            <a:extLst>
              <a:ext uri="{FF2B5EF4-FFF2-40B4-BE49-F238E27FC236}">
                <a16:creationId xmlns:a16="http://schemas.microsoft.com/office/drawing/2014/main" id="{0996B0AB-4F75-AD87-8469-35E2CE6D7D00}"/>
              </a:ext>
            </a:extLst>
          </p:cNvPr>
          <p:cNvSpPr/>
          <p:nvPr/>
        </p:nvSpPr>
        <p:spPr>
          <a:xfrm>
            <a:off x="10383258" y="1727614"/>
            <a:ext cx="1349912" cy="875887"/>
          </a:xfrm>
          <a:custGeom>
            <a:avLst/>
            <a:gdLst>
              <a:gd name="connsiteX0" fmla="*/ 0 w 1112828"/>
              <a:gd name="connsiteY0" fmla="*/ 66770 h 667697"/>
              <a:gd name="connsiteX1" fmla="*/ 66770 w 1112828"/>
              <a:gd name="connsiteY1" fmla="*/ 0 h 667697"/>
              <a:gd name="connsiteX2" fmla="*/ 1046058 w 1112828"/>
              <a:gd name="connsiteY2" fmla="*/ 0 h 667697"/>
              <a:gd name="connsiteX3" fmla="*/ 1112828 w 1112828"/>
              <a:gd name="connsiteY3" fmla="*/ 66770 h 667697"/>
              <a:gd name="connsiteX4" fmla="*/ 1112828 w 1112828"/>
              <a:gd name="connsiteY4" fmla="*/ 600927 h 667697"/>
              <a:gd name="connsiteX5" fmla="*/ 1046058 w 1112828"/>
              <a:gd name="connsiteY5" fmla="*/ 667697 h 667697"/>
              <a:gd name="connsiteX6" fmla="*/ 66770 w 1112828"/>
              <a:gd name="connsiteY6" fmla="*/ 667697 h 667697"/>
              <a:gd name="connsiteX7" fmla="*/ 0 w 1112828"/>
              <a:gd name="connsiteY7" fmla="*/ 600927 h 667697"/>
              <a:gd name="connsiteX8" fmla="*/ 0 w 1112828"/>
              <a:gd name="connsiteY8" fmla="*/ 66770 h 66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667697">
                <a:moveTo>
                  <a:pt x="0" y="66770"/>
                </a:moveTo>
                <a:cubicBezTo>
                  <a:pt x="0" y="29894"/>
                  <a:pt x="29894" y="0"/>
                  <a:pt x="66770" y="0"/>
                </a:cubicBezTo>
                <a:lnTo>
                  <a:pt x="1046058" y="0"/>
                </a:lnTo>
                <a:cubicBezTo>
                  <a:pt x="1082934" y="0"/>
                  <a:pt x="1112828" y="29894"/>
                  <a:pt x="1112828" y="66770"/>
                </a:cubicBezTo>
                <a:lnTo>
                  <a:pt x="1112828" y="600927"/>
                </a:lnTo>
                <a:cubicBezTo>
                  <a:pt x="1112828" y="637803"/>
                  <a:pt x="1082934" y="667697"/>
                  <a:pt x="1046058" y="667697"/>
                </a:cubicBezTo>
                <a:lnTo>
                  <a:pt x="66770" y="667697"/>
                </a:lnTo>
                <a:cubicBezTo>
                  <a:pt x="29894" y="667697"/>
                  <a:pt x="0" y="637803"/>
                  <a:pt x="0" y="600927"/>
                </a:cubicBezTo>
                <a:lnTo>
                  <a:pt x="0" y="66770"/>
                </a:lnTo>
                <a:close/>
              </a:path>
            </a:pathLst>
          </a:custGeom>
          <a:solidFill>
            <a:srgbClr val="B3C1DC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71120" tIns="71120" rIns="71120" bIns="260666" numCol="1" spcCol="1270" anchor="t" anchorCtr="0">
            <a:noAutofit/>
          </a:bodyPr>
          <a:lstStyle/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dirty="0">
                <a:solidFill>
                  <a:schemeClr val="tx1"/>
                </a:solidFill>
              </a:rPr>
              <a:t>Capstone Project</a:t>
            </a:r>
          </a:p>
          <a:p>
            <a:pPr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dirty="0">
                <a:solidFill>
                  <a:schemeClr val="tx1"/>
                </a:solidFill>
              </a:rPr>
              <a:t>(3 weeks)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4" name="자유형 33">
            <a:extLst>
              <a:ext uri="{FF2B5EF4-FFF2-40B4-BE49-F238E27FC236}">
                <a16:creationId xmlns:a16="http://schemas.microsoft.com/office/drawing/2014/main" id="{05D7CF04-9F06-B2B1-BE61-84E5F75C4465}"/>
              </a:ext>
            </a:extLst>
          </p:cNvPr>
          <p:cNvSpPr/>
          <p:nvPr/>
        </p:nvSpPr>
        <p:spPr>
          <a:xfrm>
            <a:off x="10383258" y="4160406"/>
            <a:ext cx="1349912" cy="2125120"/>
          </a:xfrm>
          <a:custGeom>
            <a:avLst/>
            <a:gdLst>
              <a:gd name="connsiteX0" fmla="*/ 0 w 1112828"/>
              <a:gd name="connsiteY0" fmla="*/ 111283 h 1620000"/>
              <a:gd name="connsiteX1" fmla="*/ 111283 w 1112828"/>
              <a:gd name="connsiteY1" fmla="*/ 0 h 1620000"/>
              <a:gd name="connsiteX2" fmla="*/ 1001545 w 1112828"/>
              <a:gd name="connsiteY2" fmla="*/ 0 h 1620000"/>
              <a:gd name="connsiteX3" fmla="*/ 1112828 w 1112828"/>
              <a:gd name="connsiteY3" fmla="*/ 111283 h 1620000"/>
              <a:gd name="connsiteX4" fmla="*/ 1112828 w 1112828"/>
              <a:gd name="connsiteY4" fmla="*/ 1508717 h 1620000"/>
              <a:gd name="connsiteX5" fmla="*/ 1001545 w 1112828"/>
              <a:gd name="connsiteY5" fmla="*/ 1620000 h 1620000"/>
              <a:gd name="connsiteX6" fmla="*/ 111283 w 1112828"/>
              <a:gd name="connsiteY6" fmla="*/ 1620000 h 1620000"/>
              <a:gd name="connsiteX7" fmla="*/ 0 w 1112828"/>
              <a:gd name="connsiteY7" fmla="*/ 1508717 h 1620000"/>
              <a:gd name="connsiteX8" fmla="*/ 0 w 1112828"/>
              <a:gd name="connsiteY8" fmla="*/ 111283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1620000">
                <a:moveTo>
                  <a:pt x="0" y="111283"/>
                </a:moveTo>
                <a:cubicBezTo>
                  <a:pt x="0" y="49823"/>
                  <a:pt x="49823" y="0"/>
                  <a:pt x="111283" y="0"/>
                </a:cubicBezTo>
                <a:lnTo>
                  <a:pt x="1001545" y="0"/>
                </a:lnTo>
                <a:cubicBezTo>
                  <a:pt x="1063005" y="0"/>
                  <a:pt x="1112828" y="49823"/>
                  <a:pt x="1112828" y="111283"/>
                </a:cubicBezTo>
                <a:lnTo>
                  <a:pt x="1112828" y="1508717"/>
                </a:lnTo>
                <a:cubicBezTo>
                  <a:pt x="1112828" y="1570177"/>
                  <a:pt x="1063005" y="1620000"/>
                  <a:pt x="1001545" y="1620000"/>
                </a:cubicBezTo>
                <a:lnTo>
                  <a:pt x="111283" y="1620000"/>
                </a:lnTo>
                <a:cubicBezTo>
                  <a:pt x="49823" y="1620000"/>
                  <a:pt x="0" y="1570177"/>
                  <a:pt x="0" y="1508717"/>
                </a:cubicBezTo>
                <a:lnTo>
                  <a:pt x="0" y="111283"/>
                </a:lnTo>
                <a:close/>
              </a:path>
            </a:pathLst>
          </a:custGeom>
          <a:ln>
            <a:solidFill>
              <a:srgbClr val="553CC4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3714" tIns="103714" rIns="103714" bIns="103714" numCol="1" spcCol="1270" anchor="ctr" anchorCtr="0">
            <a:noAutofit/>
          </a:bodyPr>
          <a:lstStyle/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오리엔테이션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1400" dirty="0"/>
              <a:t>과제 </a:t>
            </a:r>
            <a:r>
              <a:rPr lang="ko-KR" altLang="en-US" sz="1400" dirty="0" err="1"/>
              <a:t>플래닝</a:t>
            </a:r>
            <a:r>
              <a:rPr lang="en-US" altLang="ko-KR" sz="1400" dirty="0"/>
              <a:t> (Biz)</a:t>
            </a:r>
            <a:endParaRPr lang="ko-KR" altLang="en-US" sz="1400" dirty="0"/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1400" dirty="0"/>
              <a:t>구현 </a:t>
            </a:r>
            <a:r>
              <a:rPr lang="en-US" altLang="ko-KR" sz="1400" dirty="0"/>
              <a:t>(Dev)</a:t>
            </a:r>
            <a:endParaRPr lang="ko-KR" altLang="en-US" sz="1400" dirty="0"/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1400" dirty="0"/>
              <a:t>운영 </a:t>
            </a:r>
            <a:r>
              <a:rPr lang="en-US" altLang="ko-KR" sz="1400" dirty="0"/>
              <a:t>(Ops)</a:t>
            </a:r>
            <a:endParaRPr lang="ko-KR" altLang="en-US" sz="1400" dirty="0"/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ko-KR" altLang="en-US" sz="1400" dirty="0"/>
              <a:t>개선 </a:t>
            </a:r>
            <a:r>
              <a:rPr lang="en-US" altLang="ko-KR" sz="1400" dirty="0"/>
              <a:t>(2nd Iteration)</a:t>
            </a:r>
          </a:p>
          <a:p>
            <a:pPr marL="0" lvl="1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/>
              <a:t>과정으로 실무 프로젝트 능력배양</a:t>
            </a:r>
          </a:p>
        </p:txBody>
      </p:sp>
      <p:sp>
        <p:nvSpPr>
          <p:cNvPr id="35" name="자유형 34">
            <a:extLst>
              <a:ext uri="{FF2B5EF4-FFF2-40B4-BE49-F238E27FC236}">
                <a16:creationId xmlns:a16="http://schemas.microsoft.com/office/drawing/2014/main" id="{7B836402-4C36-5862-FC6D-87D7E3D23A8E}"/>
              </a:ext>
            </a:extLst>
          </p:cNvPr>
          <p:cNvSpPr/>
          <p:nvPr/>
        </p:nvSpPr>
        <p:spPr>
          <a:xfrm>
            <a:off x="3836912" y="4160406"/>
            <a:ext cx="1349912" cy="2125120"/>
          </a:xfrm>
          <a:custGeom>
            <a:avLst/>
            <a:gdLst>
              <a:gd name="connsiteX0" fmla="*/ 0 w 1112828"/>
              <a:gd name="connsiteY0" fmla="*/ 111283 h 1620000"/>
              <a:gd name="connsiteX1" fmla="*/ 111283 w 1112828"/>
              <a:gd name="connsiteY1" fmla="*/ 0 h 1620000"/>
              <a:gd name="connsiteX2" fmla="*/ 1001545 w 1112828"/>
              <a:gd name="connsiteY2" fmla="*/ 0 h 1620000"/>
              <a:gd name="connsiteX3" fmla="*/ 1112828 w 1112828"/>
              <a:gd name="connsiteY3" fmla="*/ 111283 h 1620000"/>
              <a:gd name="connsiteX4" fmla="*/ 1112828 w 1112828"/>
              <a:gd name="connsiteY4" fmla="*/ 1508717 h 1620000"/>
              <a:gd name="connsiteX5" fmla="*/ 1001545 w 1112828"/>
              <a:gd name="connsiteY5" fmla="*/ 1620000 h 1620000"/>
              <a:gd name="connsiteX6" fmla="*/ 111283 w 1112828"/>
              <a:gd name="connsiteY6" fmla="*/ 1620000 h 1620000"/>
              <a:gd name="connsiteX7" fmla="*/ 0 w 1112828"/>
              <a:gd name="connsiteY7" fmla="*/ 1508717 h 1620000"/>
              <a:gd name="connsiteX8" fmla="*/ 0 w 1112828"/>
              <a:gd name="connsiteY8" fmla="*/ 111283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1620000">
                <a:moveTo>
                  <a:pt x="0" y="111283"/>
                </a:moveTo>
                <a:cubicBezTo>
                  <a:pt x="0" y="49823"/>
                  <a:pt x="49823" y="0"/>
                  <a:pt x="111283" y="0"/>
                </a:cubicBezTo>
                <a:lnTo>
                  <a:pt x="1001545" y="0"/>
                </a:lnTo>
                <a:cubicBezTo>
                  <a:pt x="1063005" y="0"/>
                  <a:pt x="1112828" y="49823"/>
                  <a:pt x="1112828" y="111283"/>
                </a:cubicBezTo>
                <a:lnTo>
                  <a:pt x="1112828" y="1508717"/>
                </a:lnTo>
                <a:cubicBezTo>
                  <a:pt x="1112828" y="1570177"/>
                  <a:pt x="1063005" y="1620000"/>
                  <a:pt x="1001545" y="1620000"/>
                </a:cubicBezTo>
                <a:lnTo>
                  <a:pt x="111283" y="1620000"/>
                </a:lnTo>
                <a:cubicBezTo>
                  <a:pt x="49823" y="1620000"/>
                  <a:pt x="0" y="1570177"/>
                  <a:pt x="0" y="1508717"/>
                </a:cubicBezTo>
                <a:lnTo>
                  <a:pt x="0" y="111283"/>
                </a:lnTo>
                <a:close/>
              </a:path>
            </a:pathLst>
          </a:custGeom>
          <a:ln>
            <a:solidFill>
              <a:srgbClr val="553CC4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3714" tIns="103714" rIns="103714" bIns="103714" numCol="1" spcCol="1270" anchor="ctr" anchorCtr="0">
            <a:noAutofit/>
          </a:bodyPr>
          <a:lstStyle/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기초 확립</a:t>
            </a:r>
            <a:endParaRPr lang="en-US" altLang="ko-KR" sz="1400" dirty="0"/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기반 개발 도구 확보</a:t>
            </a:r>
            <a:br>
              <a:rPr lang="en-US" altLang="ko-KR" sz="1400" dirty="0"/>
            </a:br>
            <a:endParaRPr lang="en-US" altLang="ko-KR" sz="1400" dirty="0"/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/>
              <a:t> </a:t>
            </a:r>
            <a:r>
              <a:rPr lang="en-US" altLang="ko-KR" sz="1400" dirty="0"/>
              <a:t>VM</a:t>
            </a:r>
            <a:r>
              <a:rPr lang="ko-KR" altLang="en-US" sz="1400" dirty="0"/>
              <a:t> 기반의 애플리케이션 개발 능력 보유</a:t>
            </a:r>
            <a:endParaRPr lang="en-US" altLang="ko-KR" sz="1400" dirty="0"/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0" lvl="1" algn="ctr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1400" dirty="0">
                <a:solidFill>
                  <a:schemeClr val="bg1"/>
                </a:solidFill>
                <a:highlight>
                  <a:srgbClr val="553CC4"/>
                </a:highlight>
              </a:rPr>
              <a:t>CNMM Lv2</a:t>
            </a:r>
            <a:endParaRPr lang="ko-KR" altLang="en-US" sz="1400" dirty="0">
              <a:solidFill>
                <a:schemeClr val="bg1"/>
              </a:solidFill>
              <a:highlight>
                <a:srgbClr val="553CC4"/>
              </a:highlight>
            </a:endParaRPr>
          </a:p>
        </p:txBody>
      </p:sp>
      <p:sp>
        <p:nvSpPr>
          <p:cNvPr id="36" name="자유형 35">
            <a:extLst>
              <a:ext uri="{FF2B5EF4-FFF2-40B4-BE49-F238E27FC236}">
                <a16:creationId xmlns:a16="http://schemas.microsoft.com/office/drawing/2014/main" id="{E3779960-5078-8F75-848E-87A494E5D53C}"/>
              </a:ext>
            </a:extLst>
          </p:cNvPr>
          <p:cNvSpPr/>
          <p:nvPr/>
        </p:nvSpPr>
        <p:spPr>
          <a:xfrm>
            <a:off x="6005391" y="4160406"/>
            <a:ext cx="1349912" cy="2125120"/>
          </a:xfrm>
          <a:custGeom>
            <a:avLst/>
            <a:gdLst>
              <a:gd name="connsiteX0" fmla="*/ 0 w 1112828"/>
              <a:gd name="connsiteY0" fmla="*/ 111283 h 1620000"/>
              <a:gd name="connsiteX1" fmla="*/ 111283 w 1112828"/>
              <a:gd name="connsiteY1" fmla="*/ 0 h 1620000"/>
              <a:gd name="connsiteX2" fmla="*/ 1001545 w 1112828"/>
              <a:gd name="connsiteY2" fmla="*/ 0 h 1620000"/>
              <a:gd name="connsiteX3" fmla="*/ 1112828 w 1112828"/>
              <a:gd name="connsiteY3" fmla="*/ 111283 h 1620000"/>
              <a:gd name="connsiteX4" fmla="*/ 1112828 w 1112828"/>
              <a:gd name="connsiteY4" fmla="*/ 1508717 h 1620000"/>
              <a:gd name="connsiteX5" fmla="*/ 1001545 w 1112828"/>
              <a:gd name="connsiteY5" fmla="*/ 1620000 h 1620000"/>
              <a:gd name="connsiteX6" fmla="*/ 111283 w 1112828"/>
              <a:gd name="connsiteY6" fmla="*/ 1620000 h 1620000"/>
              <a:gd name="connsiteX7" fmla="*/ 0 w 1112828"/>
              <a:gd name="connsiteY7" fmla="*/ 1508717 h 1620000"/>
              <a:gd name="connsiteX8" fmla="*/ 0 w 1112828"/>
              <a:gd name="connsiteY8" fmla="*/ 111283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1620000">
                <a:moveTo>
                  <a:pt x="0" y="111283"/>
                </a:moveTo>
                <a:cubicBezTo>
                  <a:pt x="0" y="49823"/>
                  <a:pt x="49823" y="0"/>
                  <a:pt x="111283" y="0"/>
                </a:cubicBezTo>
                <a:lnTo>
                  <a:pt x="1001545" y="0"/>
                </a:lnTo>
                <a:cubicBezTo>
                  <a:pt x="1063005" y="0"/>
                  <a:pt x="1112828" y="49823"/>
                  <a:pt x="1112828" y="111283"/>
                </a:cubicBezTo>
                <a:lnTo>
                  <a:pt x="1112828" y="1508717"/>
                </a:lnTo>
                <a:cubicBezTo>
                  <a:pt x="1112828" y="1570177"/>
                  <a:pt x="1063005" y="1620000"/>
                  <a:pt x="1001545" y="1620000"/>
                </a:cubicBezTo>
                <a:lnTo>
                  <a:pt x="111283" y="1620000"/>
                </a:lnTo>
                <a:cubicBezTo>
                  <a:pt x="49823" y="1620000"/>
                  <a:pt x="0" y="1570177"/>
                  <a:pt x="0" y="1508717"/>
                </a:cubicBezTo>
                <a:lnTo>
                  <a:pt x="0" y="111283"/>
                </a:lnTo>
                <a:close/>
              </a:path>
            </a:pathLst>
          </a:custGeom>
          <a:ln>
            <a:solidFill>
              <a:srgbClr val="553CC4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3714" tIns="103714" rIns="103714" bIns="103714" numCol="1" spcCol="1270" anchor="ctr" anchorCtr="0">
            <a:noAutofit/>
          </a:bodyPr>
          <a:lstStyle/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/>
              <a:t>Level3</a:t>
            </a:r>
            <a:r>
              <a:rPr lang="ko-KR" altLang="en-US" sz="1400" dirty="0"/>
              <a:t>의 </a:t>
            </a:r>
            <a:r>
              <a:rPr lang="en-US" altLang="ko-KR" sz="1400" dirty="0"/>
              <a:t>Cloud Native Application </a:t>
            </a:r>
            <a:r>
              <a:rPr lang="ko-KR" altLang="en-US" sz="1400" dirty="0"/>
              <a:t>구현 가능</a:t>
            </a:r>
            <a:r>
              <a:rPr lang="en-US" altLang="ko-KR" sz="1400" dirty="0"/>
              <a:t> </a:t>
            </a:r>
            <a:br>
              <a:rPr lang="en-US" altLang="ko-KR" sz="1400" dirty="0"/>
            </a:br>
            <a:endParaRPr lang="en-US" altLang="ko-KR" sz="1400" dirty="0"/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 err="1"/>
              <a:t>BizDevOps</a:t>
            </a:r>
            <a:r>
              <a:rPr lang="en-US" altLang="ko-KR" sz="1400" dirty="0"/>
              <a:t> </a:t>
            </a:r>
            <a:r>
              <a:rPr lang="ko-KR" altLang="en-US" sz="1400" dirty="0"/>
              <a:t>프로세스 이해</a:t>
            </a:r>
            <a:br>
              <a:rPr lang="en-US" altLang="ko-KR" sz="1400" dirty="0"/>
            </a:br>
            <a:endParaRPr lang="en-US" altLang="ko-KR" sz="1400" dirty="0"/>
          </a:p>
          <a:p>
            <a:pPr marL="0" lvl="1" algn="ctr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altLang="ko-KR" sz="1400" dirty="0">
                <a:solidFill>
                  <a:schemeClr val="bg1"/>
                </a:solidFill>
                <a:highlight>
                  <a:srgbClr val="553CC4"/>
                </a:highlight>
              </a:rPr>
              <a:t>CNMM Lv3~4</a:t>
            </a:r>
            <a:endParaRPr lang="ko-KR" altLang="en-US" sz="1400" dirty="0">
              <a:solidFill>
                <a:schemeClr val="bg1"/>
              </a:solidFill>
              <a:highlight>
                <a:srgbClr val="553CC4"/>
              </a:highlight>
            </a:endParaRPr>
          </a:p>
        </p:txBody>
      </p:sp>
      <p:sp>
        <p:nvSpPr>
          <p:cNvPr id="38" name="자유형 37">
            <a:extLst>
              <a:ext uri="{FF2B5EF4-FFF2-40B4-BE49-F238E27FC236}">
                <a16:creationId xmlns:a16="http://schemas.microsoft.com/office/drawing/2014/main" id="{F8A1556D-5238-71CE-C2EF-2F43E69ECA95}"/>
              </a:ext>
            </a:extLst>
          </p:cNvPr>
          <p:cNvSpPr/>
          <p:nvPr/>
        </p:nvSpPr>
        <p:spPr>
          <a:xfrm>
            <a:off x="8276247" y="4160406"/>
            <a:ext cx="1349912" cy="2125120"/>
          </a:xfrm>
          <a:custGeom>
            <a:avLst/>
            <a:gdLst>
              <a:gd name="connsiteX0" fmla="*/ 0 w 1112828"/>
              <a:gd name="connsiteY0" fmla="*/ 111283 h 1620000"/>
              <a:gd name="connsiteX1" fmla="*/ 111283 w 1112828"/>
              <a:gd name="connsiteY1" fmla="*/ 0 h 1620000"/>
              <a:gd name="connsiteX2" fmla="*/ 1001545 w 1112828"/>
              <a:gd name="connsiteY2" fmla="*/ 0 h 1620000"/>
              <a:gd name="connsiteX3" fmla="*/ 1112828 w 1112828"/>
              <a:gd name="connsiteY3" fmla="*/ 111283 h 1620000"/>
              <a:gd name="connsiteX4" fmla="*/ 1112828 w 1112828"/>
              <a:gd name="connsiteY4" fmla="*/ 1508717 h 1620000"/>
              <a:gd name="connsiteX5" fmla="*/ 1001545 w 1112828"/>
              <a:gd name="connsiteY5" fmla="*/ 1620000 h 1620000"/>
              <a:gd name="connsiteX6" fmla="*/ 111283 w 1112828"/>
              <a:gd name="connsiteY6" fmla="*/ 1620000 h 1620000"/>
              <a:gd name="connsiteX7" fmla="*/ 0 w 1112828"/>
              <a:gd name="connsiteY7" fmla="*/ 1508717 h 1620000"/>
              <a:gd name="connsiteX8" fmla="*/ 0 w 1112828"/>
              <a:gd name="connsiteY8" fmla="*/ 111283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1620000">
                <a:moveTo>
                  <a:pt x="0" y="111283"/>
                </a:moveTo>
                <a:cubicBezTo>
                  <a:pt x="0" y="49823"/>
                  <a:pt x="49823" y="0"/>
                  <a:pt x="111283" y="0"/>
                </a:cubicBezTo>
                <a:lnTo>
                  <a:pt x="1001545" y="0"/>
                </a:lnTo>
                <a:cubicBezTo>
                  <a:pt x="1063005" y="0"/>
                  <a:pt x="1112828" y="49823"/>
                  <a:pt x="1112828" y="111283"/>
                </a:cubicBezTo>
                <a:lnTo>
                  <a:pt x="1112828" y="1508717"/>
                </a:lnTo>
                <a:cubicBezTo>
                  <a:pt x="1112828" y="1570177"/>
                  <a:pt x="1063005" y="1620000"/>
                  <a:pt x="1001545" y="1620000"/>
                </a:cubicBezTo>
                <a:lnTo>
                  <a:pt x="111283" y="1620000"/>
                </a:lnTo>
                <a:cubicBezTo>
                  <a:pt x="49823" y="1620000"/>
                  <a:pt x="0" y="1570177"/>
                  <a:pt x="0" y="1508717"/>
                </a:cubicBezTo>
                <a:lnTo>
                  <a:pt x="0" y="111283"/>
                </a:lnTo>
                <a:close/>
              </a:path>
            </a:pathLst>
          </a:custGeom>
          <a:ln>
            <a:solidFill>
              <a:srgbClr val="553CC4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3714" tIns="103714" rIns="103714" bIns="103714" numCol="1" spcCol="1270" anchor="ctr" anchorCtr="0">
            <a:noAutofit/>
          </a:bodyPr>
          <a:lstStyle/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 err="1"/>
              <a:t>경쟁력있는</a:t>
            </a:r>
            <a:r>
              <a:rPr lang="ko-KR" altLang="en-US" sz="1400" dirty="0"/>
              <a:t> 클라우드 애플리케이션 설계 구현</a:t>
            </a:r>
            <a:r>
              <a:rPr lang="en-US" altLang="ko-KR" sz="1400" dirty="0"/>
              <a:t> </a:t>
            </a:r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/>
              <a:t>AI</a:t>
            </a:r>
            <a:r>
              <a:rPr lang="ko-KR" altLang="en-US" sz="1400" dirty="0"/>
              <a:t>앱 개발</a:t>
            </a:r>
            <a:br>
              <a:rPr lang="en-US" altLang="ko-KR" sz="1400" dirty="0"/>
            </a:br>
            <a:br>
              <a:rPr lang="en-US" altLang="ko-KR" sz="1400" dirty="0"/>
            </a:br>
            <a:endParaRPr lang="en-US" altLang="ko-KR" sz="1400" dirty="0"/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highlight>
                  <a:srgbClr val="553CC4"/>
                </a:highlight>
              </a:rPr>
              <a:t>CNMM Lv4</a:t>
            </a:r>
            <a:endParaRPr lang="ko-KR" altLang="en-US" sz="1400" dirty="0">
              <a:solidFill>
                <a:schemeClr val="bg1"/>
              </a:solidFill>
              <a:highlight>
                <a:srgbClr val="553CC4"/>
              </a:highlight>
            </a:endParaRPr>
          </a:p>
        </p:txBody>
      </p:sp>
      <p:sp>
        <p:nvSpPr>
          <p:cNvPr id="39" name="자유형 38">
            <a:extLst>
              <a:ext uri="{FF2B5EF4-FFF2-40B4-BE49-F238E27FC236}">
                <a16:creationId xmlns:a16="http://schemas.microsoft.com/office/drawing/2014/main" id="{FC718A07-1E17-C693-8216-5870961C9F64}"/>
              </a:ext>
            </a:extLst>
          </p:cNvPr>
          <p:cNvSpPr/>
          <p:nvPr/>
        </p:nvSpPr>
        <p:spPr>
          <a:xfrm>
            <a:off x="458827" y="1727614"/>
            <a:ext cx="769599" cy="875887"/>
          </a:xfrm>
          <a:custGeom>
            <a:avLst/>
            <a:gdLst>
              <a:gd name="connsiteX0" fmla="*/ 0 w 1112828"/>
              <a:gd name="connsiteY0" fmla="*/ 66770 h 667697"/>
              <a:gd name="connsiteX1" fmla="*/ 66770 w 1112828"/>
              <a:gd name="connsiteY1" fmla="*/ 0 h 667697"/>
              <a:gd name="connsiteX2" fmla="*/ 1046058 w 1112828"/>
              <a:gd name="connsiteY2" fmla="*/ 0 h 667697"/>
              <a:gd name="connsiteX3" fmla="*/ 1112828 w 1112828"/>
              <a:gd name="connsiteY3" fmla="*/ 66770 h 667697"/>
              <a:gd name="connsiteX4" fmla="*/ 1112828 w 1112828"/>
              <a:gd name="connsiteY4" fmla="*/ 600927 h 667697"/>
              <a:gd name="connsiteX5" fmla="*/ 1046058 w 1112828"/>
              <a:gd name="connsiteY5" fmla="*/ 667697 h 667697"/>
              <a:gd name="connsiteX6" fmla="*/ 66770 w 1112828"/>
              <a:gd name="connsiteY6" fmla="*/ 667697 h 667697"/>
              <a:gd name="connsiteX7" fmla="*/ 0 w 1112828"/>
              <a:gd name="connsiteY7" fmla="*/ 600927 h 667697"/>
              <a:gd name="connsiteX8" fmla="*/ 0 w 1112828"/>
              <a:gd name="connsiteY8" fmla="*/ 66770 h 66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667697">
                <a:moveTo>
                  <a:pt x="0" y="66770"/>
                </a:moveTo>
                <a:cubicBezTo>
                  <a:pt x="0" y="29894"/>
                  <a:pt x="29894" y="0"/>
                  <a:pt x="66770" y="0"/>
                </a:cubicBezTo>
                <a:lnTo>
                  <a:pt x="1046058" y="0"/>
                </a:lnTo>
                <a:cubicBezTo>
                  <a:pt x="1082934" y="0"/>
                  <a:pt x="1112828" y="29894"/>
                  <a:pt x="1112828" y="66770"/>
                </a:cubicBezTo>
                <a:lnTo>
                  <a:pt x="1112828" y="600927"/>
                </a:lnTo>
                <a:cubicBezTo>
                  <a:pt x="1112828" y="637803"/>
                  <a:pt x="1082934" y="667697"/>
                  <a:pt x="1046058" y="667697"/>
                </a:cubicBezTo>
                <a:lnTo>
                  <a:pt x="66770" y="667697"/>
                </a:lnTo>
                <a:cubicBezTo>
                  <a:pt x="29894" y="667697"/>
                  <a:pt x="0" y="637803"/>
                  <a:pt x="0" y="600927"/>
                </a:cubicBezTo>
                <a:lnTo>
                  <a:pt x="0" y="6677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71120" tIns="71120" rIns="71120" bIns="260666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b="1" u="sng" dirty="0"/>
              <a:t>단계</a:t>
            </a:r>
          </a:p>
        </p:txBody>
      </p:sp>
      <p:sp>
        <p:nvSpPr>
          <p:cNvPr id="40" name="자유형 39">
            <a:extLst>
              <a:ext uri="{FF2B5EF4-FFF2-40B4-BE49-F238E27FC236}">
                <a16:creationId xmlns:a16="http://schemas.microsoft.com/office/drawing/2014/main" id="{EEDABE8D-D435-9BDE-9B72-7AFCF36C4EFA}"/>
              </a:ext>
            </a:extLst>
          </p:cNvPr>
          <p:cNvSpPr/>
          <p:nvPr/>
        </p:nvSpPr>
        <p:spPr>
          <a:xfrm>
            <a:off x="458827" y="4160406"/>
            <a:ext cx="769599" cy="2125120"/>
          </a:xfrm>
          <a:custGeom>
            <a:avLst/>
            <a:gdLst>
              <a:gd name="connsiteX0" fmla="*/ 0 w 1112828"/>
              <a:gd name="connsiteY0" fmla="*/ 111283 h 1620000"/>
              <a:gd name="connsiteX1" fmla="*/ 111283 w 1112828"/>
              <a:gd name="connsiteY1" fmla="*/ 0 h 1620000"/>
              <a:gd name="connsiteX2" fmla="*/ 1001545 w 1112828"/>
              <a:gd name="connsiteY2" fmla="*/ 0 h 1620000"/>
              <a:gd name="connsiteX3" fmla="*/ 1112828 w 1112828"/>
              <a:gd name="connsiteY3" fmla="*/ 111283 h 1620000"/>
              <a:gd name="connsiteX4" fmla="*/ 1112828 w 1112828"/>
              <a:gd name="connsiteY4" fmla="*/ 1508717 h 1620000"/>
              <a:gd name="connsiteX5" fmla="*/ 1001545 w 1112828"/>
              <a:gd name="connsiteY5" fmla="*/ 1620000 h 1620000"/>
              <a:gd name="connsiteX6" fmla="*/ 111283 w 1112828"/>
              <a:gd name="connsiteY6" fmla="*/ 1620000 h 1620000"/>
              <a:gd name="connsiteX7" fmla="*/ 0 w 1112828"/>
              <a:gd name="connsiteY7" fmla="*/ 1508717 h 1620000"/>
              <a:gd name="connsiteX8" fmla="*/ 0 w 1112828"/>
              <a:gd name="connsiteY8" fmla="*/ 111283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1620000">
                <a:moveTo>
                  <a:pt x="0" y="111283"/>
                </a:moveTo>
                <a:cubicBezTo>
                  <a:pt x="0" y="49823"/>
                  <a:pt x="49823" y="0"/>
                  <a:pt x="111283" y="0"/>
                </a:cubicBezTo>
                <a:lnTo>
                  <a:pt x="1001545" y="0"/>
                </a:lnTo>
                <a:cubicBezTo>
                  <a:pt x="1063005" y="0"/>
                  <a:pt x="1112828" y="49823"/>
                  <a:pt x="1112828" y="111283"/>
                </a:cubicBezTo>
                <a:lnTo>
                  <a:pt x="1112828" y="1508717"/>
                </a:lnTo>
                <a:cubicBezTo>
                  <a:pt x="1112828" y="1570177"/>
                  <a:pt x="1063005" y="1620000"/>
                  <a:pt x="1001545" y="1620000"/>
                </a:cubicBezTo>
                <a:lnTo>
                  <a:pt x="111283" y="1620000"/>
                </a:lnTo>
                <a:cubicBezTo>
                  <a:pt x="49823" y="1620000"/>
                  <a:pt x="0" y="1570177"/>
                  <a:pt x="0" y="1508717"/>
                </a:cubicBezTo>
                <a:lnTo>
                  <a:pt x="0" y="111283"/>
                </a:lnTo>
                <a:close/>
              </a:path>
            </a:pathLst>
          </a:custGeom>
          <a:ln>
            <a:solidFill>
              <a:srgbClr val="553CC4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3714" tIns="103714" rIns="103714" bIns="103714" numCol="1" spcCol="1270" anchor="ctr" anchorCtr="0">
            <a:noAutofit/>
          </a:bodyPr>
          <a:lstStyle/>
          <a:p>
            <a:pPr marL="0" lvl="1" algn="ctr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ko-KR" altLang="en-US" sz="1400" dirty="0"/>
              <a:t>목표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DB87A6F-285B-F096-7B00-0C96FDD9AB36}"/>
              </a:ext>
            </a:extLst>
          </p:cNvPr>
          <p:cNvGrpSpPr/>
          <p:nvPr/>
        </p:nvGrpSpPr>
        <p:grpSpPr>
          <a:xfrm>
            <a:off x="4957793" y="838606"/>
            <a:ext cx="1119276" cy="798631"/>
            <a:chOff x="2295620" y="2294100"/>
            <a:chExt cx="922699" cy="608804"/>
          </a:xfrm>
        </p:grpSpPr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2E4C6431-BA20-E25C-9362-28696AD02CDB}"/>
                </a:ext>
              </a:extLst>
            </p:cNvPr>
            <p:cNvSpPr/>
            <p:nvPr/>
          </p:nvSpPr>
          <p:spPr>
            <a:xfrm>
              <a:off x="2295620" y="2294100"/>
              <a:ext cx="922699" cy="58135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rgbClr val="553CC4"/>
                  </a:solidFill>
                </a:rPr>
                <a:t>Mini project (1w)</a:t>
              </a:r>
              <a:endParaRPr kumimoji="1" lang="ko-Kore-KR" altLang="en-US" sz="1200" dirty="0">
                <a:solidFill>
                  <a:srgbClr val="553CC4"/>
                </a:solidFill>
              </a:endParaRPr>
            </a:p>
          </p:txBody>
        </p:sp>
        <p:sp>
          <p:nvSpPr>
            <p:cNvPr id="41" name="삼각형 40">
              <a:extLst>
                <a:ext uri="{FF2B5EF4-FFF2-40B4-BE49-F238E27FC236}">
                  <a16:creationId xmlns:a16="http://schemas.microsoft.com/office/drawing/2014/main" id="{3497F009-8D0F-95BD-C1A1-3C02012956F4}"/>
                </a:ext>
              </a:extLst>
            </p:cNvPr>
            <p:cNvSpPr/>
            <p:nvPr/>
          </p:nvSpPr>
          <p:spPr>
            <a:xfrm flipV="1">
              <a:off x="2689728" y="2810557"/>
              <a:ext cx="134481" cy="92347"/>
            </a:xfrm>
            <a:prstGeom prst="triangle">
              <a:avLst/>
            </a:prstGeom>
            <a:solidFill>
              <a:srgbClr val="B3C1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127A9063-E165-F020-970C-ECFEF5EDB19B}"/>
              </a:ext>
            </a:extLst>
          </p:cNvPr>
          <p:cNvGrpSpPr/>
          <p:nvPr/>
        </p:nvGrpSpPr>
        <p:grpSpPr>
          <a:xfrm>
            <a:off x="7121168" y="838606"/>
            <a:ext cx="1119276" cy="798631"/>
            <a:chOff x="2295620" y="2294100"/>
            <a:chExt cx="922699" cy="608804"/>
          </a:xfrm>
        </p:grpSpPr>
        <p:sp>
          <p:nvSpPr>
            <p:cNvPr id="45" name="모서리가 둥근 직사각형 44">
              <a:extLst>
                <a:ext uri="{FF2B5EF4-FFF2-40B4-BE49-F238E27FC236}">
                  <a16:creationId xmlns:a16="http://schemas.microsoft.com/office/drawing/2014/main" id="{23C0CE17-F9B8-ABFA-8653-621CBABB4C57}"/>
                </a:ext>
              </a:extLst>
            </p:cNvPr>
            <p:cNvSpPr/>
            <p:nvPr/>
          </p:nvSpPr>
          <p:spPr>
            <a:xfrm>
              <a:off x="2295620" y="2294100"/>
              <a:ext cx="922699" cy="58135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rgbClr val="553CC4"/>
                  </a:solidFill>
                </a:rPr>
                <a:t>Mini project (1w)</a:t>
              </a:r>
              <a:endParaRPr kumimoji="1" lang="ko-Kore-KR" altLang="en-US" sz="1200" dirty="0">
                <a:solidFill>
                  <a:srgbClr val="553CC4"/>
                </a:solidFill>
              </a:endParaRPr>
            </a:p>
          </p:txBody>
        </p:sp>
        <p:sp>
          <p:nvSpPr>
            <p:cNvPr id="46" name="삼각형 45">
              <a:extLst>
                <a:ext uri="{FF2B5EF4-FFF2-40B4-BE49-F238E27FC236}">
                  <a16:creationId xmlns:a16="http://schemas.microsoft.com/office/drawing/2014/main" id="{E8EB1016-7604-284C-E0AF-9D921775050C}"/>
                </a:ext>
              </a:extLst>
            </p:cNvPr>
            <p:cNvSpPr/>
            <p:nvPr/>
          </p:nvSpPr>
          <p:spPr>
            <a:xfrm flipV="1">
              <a:off x="2689728" y="2810557"/>
              <a:ext cx="134481" cy="92347"/>
            </a:xfrm>
            <a:prstGeom prst="triangle">
              <a:avLst/>
            </a:prstGeom>
            <a:solidFill>
              <a:srgbClr val="B3C1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D0F9762B-27F2-15B8-CAFD-D73AC94BBCF2}"/>
              </a:ext>
            </a:extLst>
          </p:cNvPr>
          <p:cNvGrpSpPr/>
          <p:nvPr/>
        </p:nvGrpSpPr>
        <p:grpSpPr>
          <a:xfrm>
            <a:off x="9341361" y="838606"/>
            <a:ext cx="1119276" cy="798631"/>
            <a:chOff x="2295620" y="2294100"/>
            <a:chExt cx="922699" cy="608804"/>
          </a:xfrm>
        </p:grpSpPr>
        <p:sp>
          <p:nvSpPr>
            <p:cNvPr id="51" name="모서리가 둥근 직사각형 50">
              <a:extLst>
                <a:ext uri="{FF2B5EF4-FFF2-40B4-BE49-F238E27FC236}">
                  <a16:creationId xmlns:a16="http://schemas.microsoft.com/office/drawing/2014/main" id="{0EECD7FA-325A-D23C-9B63-4B48A52206C7}"/>
                </a:ext>
              </a:extLst>
            </p:cNvPr>
            <p:cNvSpPr/>
            <p:nvPr/>
          </p:nvSpPr>
          <p:spPr>
            <a:xfrm>
              <a:off x="2295620" y="2294100"/>
              <a:ext cx="922699" cy="58135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rgbClr val="553CC4"/>
                  </a:solidFill>
                </a:rPr>
                <a:t>Mini project (1w)</a:t>
              </a:r>
              <a:endParaRPr kumimoji="1" lang="ko-Kore-KR" altLang="en-US" sz="1200" dirty="0">
                <a:solidFill>
                  <a:srgbClr val="553CC4"/>
                </a:solidFill>
              </a:endParaRPr>
            </a:p>
          </p:txBody>
        </p:sp>
        <p:sp>
          <p:nvSpPr>
            <p:cNvPr id="52" name="삼각형 51">
              <a:extLst>
                <a:ext uri="{FF2B5EF4-FFF2-40B4-BE49-F238E27FC236}">
                  <a16:creationId xmlns:a16="http://schemas.microsoft.com/office/drawing/2014/main" id="{B479BBAB-E0EA-398A-BA74-B1C080409833}"/>
                </a:ext>
              </a:extLst>
            </p:cNvPr>
            <p:cNvSpPr/>
            <p:nvPr/>
          </p:nvSpPr>
          <p:spPr>
            <a:xfrm flipV="1">
              <a:off x="2689728" y="2810557"/>
              <a:ext cx="134481" cy="92347"/>
            </a:xfrm>
            <a:prstGeom prst="triangle">
              <a:avLst/>
            </a:prstGeom>
            <a:solidFill>
              <a:srgbClr val="B3C1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/>
            </a:p>
          </p:txBody>
        </p:sp>
      </p:grpSp>
      <p:sp>
        <p:nvSpPr>
          <p:cNvPr id="4" name="자유형 3">
            <a:extLst>
              <a:ext uri="{FF2B5EF4-FFF2-40B4-BE49-F238E27FC236}">
                <a16:creationId xmlns:a16="http://schemas.microsoft.com/office/drawing/2014/main" id="{CFD04B0C-8E7A-B3DD-F054-36A592B2522B}"/>
              </a:ext>
            </a:extLst>
          </p:cNvPr>
          <p:cNvSpPr/>
          <p:nvPr/>
        </p:nvSpPr>
        <p:spPr>
          <a:xfrm>
            <a:off x="1629946" y="1713623"/>
            <a:ext cx="1349912" cy="875887"/>
          </a:xfrm>
          <a:custGeom>
            <a:avLst/>
            <a:gdLst>
              <a:gd name="connsiteX0" fmla="*/ 0 w 1112828"/>
              <a:gd name="connsiteY0" fmla="*/ 66770 h 667697"/>
              <a:gd name="connsiteX1" fmla="*/ 66770 w 1112828"/>
              <a:gd name="connsiteY1" fmla="*/ 0 h 667697"/>
              <a:gd name="connsiteX2" fmla="*/ 1046058 w 1112828"/>
              <a:gd name="connsiteY2" fmla="*/ 0 h 667697"/>
              <a:gd name="connsiteX3" fmla="*/ 1112828 w 1112828"/>
              <a:gd name="connsiteY3" fmla="*/ 66770 h 667697"/>
              <a:gd name="connsiteX4" fmla="*/ 1112828 w 1112828"/>
              <a:gd name="connsiteY4" fmla="*/ 600927 h 667697"/>
              <a:gd name="connsiteX5" fmla="*/ 1046058 w 1112828"/>
              <a:gd name="connsiteY5" fmla="*/ 667697 h 667697"/>
              <a:gd name="connsiteX6" fmla="*/ 66770 w 1112828"/>
              <a:gd name="connsiteY6" fmla="*/ 667697 h 667697"/>
              <a:gd name="connsiteX7" fmla="*/ 0 w 1112828"/>
              <a:gd name="connsiteY7" fmla="*/ 600927 h 667697"/>
              <a:gd name="connsiteX8" fmla="*/ 0 w 1112828"/>
              <a:gd name="connsiteY8" fmla="*/ 66770 h 66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667697">
                <a:moveTo>
                  <a:pt x="0" y="66770"/>
                </a:moveTo>
                <a:cubicBezTo>
                  <a:pt x="0" y="29894"/>
                  <a:pt x="29894" y="0"/>
                  <a:pt x="66770" y="0"/>
                </a:cubicBezTo>
                <a:lnTo>
                  <a:pt x="1046058" y="0"/>
                </a:lnTo>
                <a:cubicBezTo>
                  <a:pt x="1082934" y="0"/>
                  <a:pt x="1112828" y="29894"/>
                  <a:pt x="1112828" y="66770"/>
                </a:cubicBezTo>
                <a:lnTo>
                  <a:pt x="1112828" y="600927"/>
                </a:lnTo>
                <a:cubicBezTo>
                  <a:pt x="1112828" y="637803"/>
                  <a:pt x="1082934" y="667697"/>
                  <a:pt x="1046058" y="667697"/>
                </a:cubicBezTo>
                <a:lnTo>
                  <a:pt x="66770" y="667697"/>
                </a:lnTo>
                <a:cubicBezTo>
                  <a:pt x="29894" y="667697"/>
                  <a:pt x="0" y="637803"/>
                  <a:pt x="0" y="600927"/>
                </a:cubicBezTo>
                <a:lnTo>
                  <a:pt x="0" y="66770"/>
                </a:lnTo>
                <a:close/>
              </a:path>
            </a:pathLst>
          </a:custGeom>
          <a:solidFill>
            <a:srgbClr val="553CC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71120" tIns="71120" rIns="71120" bIns="260666" numCol="1" spcCol="1270" anchor="ctr" anchorCtr="0">
            <a:noAutofit/>
          </a:bodyPr>
          <a:lstStyle/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br>
              <a:rPr lang="en-US" altLang="ko-KR" sz="1400" b="1" dirty="0"/>
            </a:br>
            <a:r>
              <a:rPr lang="en-US" altLang="ko-KR" sz="1400" b="1" dirty="0"/>
              <a:t>AI-Dev </a:t>
            </a:r>
            <a:r>
              <a:rPr lang="ko-KR" altLang="en-US" sz="1400" b="1" dirty="0"/>
              <a:t>기반</a:t>
            </a:r>
            <a:endParaRPr lang="en-US" altLang="ko-KR" sz="1400" b="1" dirty="0"/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b="1" dirty="0"/>
              <a:t>오리엔테이션</a:t>
            </a:r>
            <a:endParaRPr lang="en-US" altLang="ko-KR" sz="1400" b="1" dirty="0"/>
          </a:p>
          <a:p>
            <a:pPr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400" b="1" dirty="0"/>
              <a:t>(1 week)</a:t>
            </a:r>
            <a:endParaRPr lang="ko-KR" altLang="en-US" sz="1400" b="1" dirty="0"/>
          </a:p>
        </p:txBody>
      </p:sp>
      <p:sp>
        <p:nvSpPr>
          <p:cNvPr id="5" name="자유형 4">
            <a:extLst>
              <a:ext uri="{FF2B5EF4-FFF2-40B4-BE49-F238E27FC236}">
                <a16:creationId xmlns:a16="http://schemas.microsoft.com/office/drawing/2014/main" id="{812F25C8-D15F-87C6-5C14-C3178A6CDBB7}"/>
              </a:ext>
            </a:extLst>
          </p:cNvPr>
          <p:cNvSpPr/>
          <p:nvPr/>
        </p:nvSpPr>
        <p:spPr>
          <a:xfrm>
            <a:off x="1629944" y="4146415"/>
            <a:ext cx="1349912" cy="2125120"/>
          </a:xfrm>
          <a:custGeom>
            <a:avLst/>
            <a:gdLst>
              <a:gd name="connsiteX0" fmla="*/ 0 w 1112828"/>
              <a:gd name="connsiteY0" fmla="*/ 111283 h 1620000"/>
              <a:gd name="connsiteX1" fmla="*/ 111283 w 1112828"/>
              <a:gd name="connsiteY1" fmla="*/ 0 h 1620000"/>
              <a:gd name="connsiteX2" fmla="*/ 1001545 w 1112828"/>
              <a:gd name="connsiteY2" fmla="*/ 0 h 1620000"/>
              <a:gd name="connsiteX3" fmla="*/ 1112828 w 1112828"/>
              <a:gd name="connsiteY3" fmla="*/ 111283 h 1620000"/>
              <a:gd name="connsiteX4" fmla="*/ 1112828 w 1112828"/>
              <a:gd name="connsiteY4" fmla="*/ 1508717 h 1620000"/>
              <a:gd name="connsiteX5" fmla="*/ 1001545 w 1112828"/>
              <a:gd name="connsiteY5" fmla="*/ 1620000 h 1620000"/>
              <a:gd name="connsiteX6" fmla="*/ 111283 w 1112828"/>
              <a:gd name="connsiteY6" fmla="*/ 1620000 h 1620000"/>
              <a:gd name="connsiteX7" fmla="*/ 0 w 1112828"/>
              <a:gd name="connsiteY7" fmla="*/ 1508717 h 1620000"/>
              <a:gd name="connsiteX8" fmla="*/ 0 w 1112828"/>
              <a:gd name="connsiteY8" fmla="*/ 111283 h 1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2828" h="1620000">
                <a:moveTo>
                  <a:pt x="0" y="111283"/>
                </a:moveTo>
                <a:cubicBezTo>
                  <a:pt x="0" y="49823"/>
                  <a:pt x="49823" y="0"/>
                  <a:pt x="111283" y="0"/>
                </a:cubicBezTo>
                <a:lnTo>
                  <a:pt x="1001545" y="0"/>
                </a:lnTo>
                <a:cubicBezTo>
                  <a:pt x="1063005" y="0"/>
                  <a:pt x="1112828" y="49823"/>
                  <a:pt x="1112828" y="111283"/>
                </a:cubicBezTo>
                <a:lnTo>
                  <a:pt x="1112828" y="1508717"/>
                </a:lnTo>
                <a:cubicBezTo>
                  <a:pt x="1112828" y="1570177"/>
                  <a:pt x="1063005" y="1620000"/>
                  <a:pt x="1001545" y="1620000"/>
                </a:cubicBezTo>
                <a:lnTo>
                  <a:pt x="111283" y="1620000"/>
                </a:lnTo>
                <a:cubicBezTo>
                  <a:pt x="49823" y="1620000"/>
                  <a:pt x="0" y="1570177"/>
                  <a:pt x="0" y="1508717"/>
                </a:cubicBezTo>
                <a:lnTo>
                  <a:pt x="0" y="111283"/>
                </a:lnTo>
                <a:close/>
              </a:path>
            </a:pathLst>
          </a:custGeom>
          <a:ln>
            <a:solidFill>
              <a:srgbClr val="553CC4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3714" tIns="103714" rIns="103714" bIns="103714" numCol="1" spcCol="1270" anchor="ctr" anchorCtr="0">
            <a:noAutofit/>
          </a:bodyPr>
          <a:lstStyle/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altLang="ko-KR" sz="1400" dirty="0"/>
              <a:t>AI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기반한 생산적 개발 프로세스 이해</a:t>
            </a:r>
            <a:br>
              <a:rPr lang="en-US" altLang="ko-KR" sz="1400" dirty="0"/>
            </a:br>
            <a:endParaRPr lang="en-US" altLang="ko-KR" sz="1400" dirty="0"/>
          </a:p>
          <a:p>
            <a:pPr marL="57150" lvl="1" indent="-57150" defTabSz="4445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3CC4"/>
                </a:solidFill>
              </a:rPr>
              <a:t>개발</a:t>
            </a:r>
            <a:r>
              <a:rPr lang="en-US" altLang="ko-KR" sz="1400" dirty="0">
                <a:solidFill>
                  <a:srgbClr val="553CC4"/>
                </a:solidFill>
              </a:rPr>
              <a:t>/</a:t>
            </a:r>
            <a:r>
              <a:rPr lang="ko-KR" altLang="en-US" sz="1400" dirty="0">
                <a:solidFill>
                  <a:srgbClr val="553CC4"/>
                </a:solidFill>
              </a:rPr>
              <a:t>학습효율성 확보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F52B7FB-8E1B-01BB-01C6-735AC0753A10}"/>
              </a:ext>
            </a:extLst>
          </p:cNvPr>
          <p:cNvGrpSpPr/>
          <p:nvPr/>
        </p:nvGrpSpPr>
        <p:grpSpPr>
          <a:xfrm>
            <a:off x="2658283" y="837808"/>
            <a:ext cx="1441039" cy="798631"/>
            <a:chOff x="2295620" y="2294100"/>
            <a:chExt cx="922699" cy="608804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C5AAF9DA-E8A8-74D8-F8D4-466FE183E9B2}"/>
                </a:ext>
              </a:extLst>
            </p:cNvPr>
            <p:cNvSpPr/>
            <p:nvPr/>
          </p:nvSpPr>
          <p:spPr>
            <a:xfrm>
              <a:off x="2295620" y="2294100"/>
              <a:ext cx="922699" cy="58135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200" dirty="0">
                  <a:solidFill>
                    <a:srgbClr val="553CC4"/>
                  </a:solidFill>
                </a:rPr>
                <a:t>Team &amp; Mission</a:t>
              </a:r>
            </a:p>
            <a:p>
              <a:pPr algn="ctr"/>
              <a:r>
                <a:rPr kumimoji="1" lang="en-US" altLang="ko-Kore-KR" sz="1200" dirty="0">
                  <a:solidFill>
                    <a:srgbClr val="553CC4"/>
                  </a:solidFill>
                </a:rPr>
                <a:t>Setting</a:t>
              </a:r>
              <a:endParaRPr kumimoji="1" lang="ko-Kore-KR" altLang="en-US" sz="1200" dirty="0">
                <a:solidFill>
                  <a:srgbClr val="553CC4"/>
                </a:solidFill>
              </a:endParaRPr>
            </a:p>
          </p:txBody>
        </p:sp>
        <p:sp>
          <p:nvSpPr>
            <p:cNvPr id="7" name="삼각형 6">
              <a:extLst>
                <a:ext uri="{FF2B5EF4-FFF2-40B4-BE49-F238E27FC236}">
                  <a16:creationId xmlns:a16="http://schemas.microsoft.com/office/drawing/2014/main" id="{324B921D-F6B7-CCDE-BD37-8CFC0C070145}"/>
                </a:ext>
              </a:extLst>
            </p:cNvPr>
            <p:cNvSpPr/>
            <p:nvPr/>
          </p:nvSpPr>
          <p:spPr>
            <a:xfrm flipV="1">
              <a:off x="2689728" y="2810557"/>
              <a:ext cx="134481" cy="92347"/>
            </a:xfrm>
            <a:prstGeom prst="triangle">
              <a:avLst/>
            </a:prstGeom>
            <a:solidFill>
              <a:srgbClr val="B3C1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3200"/>
            </a:p>
          </p:txBody>
        </p:sp>
      </p:grp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2299C77-CF5B-402E-BE75-584729F4E472}"/>
              </a:ext>
            </a:extLst>
          </p:cNvPr>
          <p:cNvSpPr/>
          <p:nvPr/>
        </p:nvSpPr>
        <p:spPr>
          <a:xfrm>
            <a:off x="1629946" y="2829593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Biz</a:t>
            </a:r>
            <a:endParaRPr kumimoji="1" lang="ko-Kore-KR" altLang="en-US" sz="1100" dirty="0"/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918387B-214B-353E-2717-57FA5622D761}"/>
              </a:ext>
            </a:extLst>
          </p:cNvPr>
          <p:cNvSpPr/>
          <p:nvPr/>
        </p:nvSpPr>
        <p:spPr>
          <a:xfrm>
            <a:off x="1629946" y="3232364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Dev</a:t>
            </a:r>
            <a:endParaRPr kumimoji="1" lang="ko-Kore-KR" altLang="en-US" sz="1100" dirty="0"/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917343F6-2D1D-1B5A-DE55-92935E4C7EDF}"/>
              </a:ext>
            </a:extLst>
          </p:cNvPr>
          <p:cNvSpPr/>
          <p:nvPr/>
        </p:nvSpPr>
        <p:spPr>
          <a:xfrm>
            <a:off x="1629946" y="3635135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Ops</a:t>
            </a:r>
            <a:endParaRPr kumimoji="1" lang="ko-Kore-KR" altLang="en-US" sz="1100" dirty="0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D7639FF5-9C2D-1BCC-E975-4FC680A959E2}"/>
              </a:ext>
            </a:extLst>
          </p:cNvPr>
          <p:cNvSpPr/>
          <p:nvPr/>
        </p:nvSpPr>
        <p:spPr>
          <a:xfrm>
            <a:off x="3862577" y="2824816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Biz</a:t>
            </a:r>
            <a:endParaRPr kumimoji="1" lang="ko-Kore-KR" altLang="en-US" sz="1100" dirty="0"/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EF2FEF9E-0ABF-820E-3F63-72BA4631F1BC}"/>
              </a:ext>
            </a:extLst>
          </p:cNvPr>
          <p:cNvSpPr/>
          <p:nvPr/>
        </p:nvSpPr>
        <p:spPr>
          <a:xfrm>
            <a:off x="3862577" y="3227587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Dev</a:t>
            </a:r>
            <a:endParaRPr kumimoji="1" lang="ko-Kore-KR" altLang="en-US" sz="11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4CC7277-1C1A-34F3-AB81-450701437A60}"/>
              </a:ext>
            </a:extLst>
          </p:cNvPr>
          <p:cNvSpPr/>
          <p:nvPr/>
        </p:nvSpPr>
        <p:spPr>
          <a:xfrm>
            <a:off x="3862577" y="3630358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Ops</a:t>
            </a:r>
            <a:endParaRPr kumimoji="1" lang="ko-Kore-KR" altLang="en-US" sz="1100" dirty="0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C06DCB24-8F89-0F52-5C0A-90BC09E9AFD8}"/>
              </a:ext>
            </a:extLst>
          </p:cNvPr>
          <p:cNvSpPr/>
          <p:nvPr/>
        </p:nvSpPr>
        <p:spPr>
          <a:xfrm>
            <a:off x="6011628" y="2832212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Biz</a:t>
            </a:r>
            <a:endParaRPr kumimoji="1" lang="ko-Kore-KR" altLang="en-US" sz="1100" dirty="0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E6ED40E3-CBC2-9BA5-2495-692063A1AD17}"/>
              </a:ext>
            </a:extLst>
          </p:cNvPr>
          <p:cNvSpPr/>
          <p:nvPr/>
        </p:nvSpPr>
        <p:spPr>
          <a:xfrm>
            <a:off x="6011628" y="3234983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Dev</a:t>
            </a:r>
            <a:endParaRPr kumimoji="1" lang="ko-Kore-KR" altLang="en-US" sz="1100" dirty="0"/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031CD591-713B-06A7-63FD-5F1F9BBADF69}"/>
              </a:ext>
            </a:extLst>
          </p:cNvPr>
          <p:cNvSpPr/>
          <p:nvPr/>
        </p:nvSpPr>
        <p:spPr>
          <a:xfrm>
            <a:off x="6011628" y="3637754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Ops</a:t>
            </a:r>
            <a:endParaRPr kumimoji="1" lang="ko-Kore-KR" altLang="en-US" sz="1100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E5BE9E62-68BC-27D6-E0BB-72C0195AC9E5}"/>
              </a:ext>
            </a:extLst>
          </p:cNvPr>
          <p:cNvSpPr/>
          <p:nvPr/>
        </p:nvSpPr>
        <p:spPr>
          <a:xfrm>
            <a:off x="8240444" y="2829593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Biz</a:t>
            </a:r>
            <a:endParaRPr kumimoji="1" lang="ko-Kore-KR" altLang="en-US" sz="1100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F5C78EF6-F5F4-3E1C-C49E-C55FBC34076D}"/>
              </a:ext>
            </a:extLst>
          </p:cNvPr>
          <p:cNvSpPr/>
          <p:nvPr/>
        </p:nvSpPr>
        <p:spPr>
          <a:xfrm>
            <a:off x="8240444" y="3232364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Dev</a:t>
            </a:r>
            <a:endParaRPr kumimoji="1" lang="ko-Kore-KR" altLang="en-US" sz="1100" dirty="0"/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BCDD9A70-77AA-A136-011D-175151889027}"/>
              </a:ext>
            </a:extLst>
          </p:cNvPr>
          <p:cNvSpPr/>
          <p:nvPr/>
        </p:nvSpPr>
        <p:spPr>
          <a:xfrm>
            <a:off x="8240444" y="3635135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Ops</a:t>
            </a:r>
            <a:endParaRPr kumimoji="1" lang="ko-Kore-KR" altLang="en-US" sz="1100" dirty="0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788B09F-AE46-F636-E65F-76640BF2275C}"/>
              </a:ext>
            </a:extLst>
          </p:cNvPr>
          <p:cNvSpPr/>
          <p:nvPr/>
        </p:nvSpPr>
        <p:spPr>
          <a:xfrm>
            <a:off x="10383258" y="2829593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Biz</a:t>
            </a:r>
            <a:endParaRPr kumimoji="1" lang="ko-Kore-KR" altLang="en-US" sz="1100" dirty="0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6ACE73EB-5226-FC2A-8F47-3F001BEAD9F2}"/>
              </a:ext>
            </a:extLst>
          </p:cNvPr>
          <p:cNvSpPr/>
          <p:nvPr/>
        </p:nvSpPr>
        <p:spPr>
          <a:xfrm>
            <a:off x="10383258" y="3232364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Dev</a:t>
            </a:r>
            <a:endParaRPr kumimoji="1" lang="ko-Kore-KR" altLang="en-US" sz="11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E3C05AE-7C6E-654C-60E8-7721FA7144A0}"/>
              </a:ext>
            </a:extLst>
          </p:cNvPr>
          <p:cNvSpPr/>
          <p:nvPr/>
        </p:nvSpPr>
        <p:spPr>
          <a:xfrm>
            <a:off x="10383258" y="3635135"/>
            <a:ext cx="1349912" cy="30480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/>
              <a:t>Ops</a:t>
            </a:r>
            <a:endParaRPr kumimoji="1" lang="ko-Kore-KR" altLang="en-US" sz="1100" dirty="0"/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E112A79-9C5D-AAD6-806A-DD737F881CD2}"/>
              </a:ext>
            </a:extLst>
          </p:cNvPr>
          <p:cNvGrpSpPr/>
          <p:nvPr/>
        </p:nvGrpSpPr>
        <p:grpSpPr>
          <a:xfrm>
            <a:off x="1022471" y="2580952"/>
            <a:ext cx="3935322" cy="2119240"/>
            <a:chOff x="1049129" y="3019396"/>
            <a:chExt cx="4081934" cy="2119240"/>
          </a:xfrm>
        </p:grpSpPr>
        <p:sp>
          <p:nvSpPr>
            <p:cNvPr id="31" name="U자형 화살표[U] 30">
              <a:extLst>
                <a:ext uri="{FF2B5EF4-FFF2-40B4-BE49-F238E27FC236}">
                  <a16:creationId xmlns:a16="http://schemas.microsoft.com/office/drawing/2014/main" id="{6A0C7FA9-BEB0-0317-8C2F-8F0E7E3F219C}"/>
                </a:ext>
              </a:extLst>
            </p:cNvPr>
            <p:cNvSpPr/>
            <p:nvPr/>
          </p:nvSpPr>
          <p:spPr>
            <a:xfrm>
              <a:off x="1049129" y="3061631"/>
              <a:ext cx="1839840" cy="1697835"/>
            </a:xfrm>
            <a:prstGeom prst="uturnArrow">
              <a:avLst>
                <a:gd name="adj1" fmla="val 14100"/>
                <a:gd name="adj2" fmla="val 22593"/>
                <a:gd name="adj3" fmla="val 26282"/>
                <a:gd name="adj4" fmla="val 49135"/>
                <a:gd name="adj5" fmla="val 85900"/>
              </a:avLst>
            </a:prstGeom>
            <a:solidFill>
              <a:schemeClr val="accent1">
                <a:alpha val="278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막힌 원호[B] 47">
              <a:extLst>
                <a:ext uri="{FF2B5EF4-FFF2-40B4-BE49-F238E27FC236}">
                  <a16:creationId xmlns:a16="http://schemas.microsoft.com/office/drawing/2014/main" id="{DD97F752-B050-2FB6-A1DF-83446B78394B}"/>
                </a:ext>
              </a:extLst>
            </p:cNvPr>
            <p:cNvSpPr/>
            <p:nvPr/>
          </p:nvSpPr>
          <p:spPr>
            <a:xfrm flipV="1">
              <a:off x="2399627" y="4197716"/>
              <a:ext cx="1137295" cy="940920"/>
            </a:xfrm>
            <a:prstGeom prst="blockArc">
              <a:avLst>
                <a:gd name="adj1" fmla="val 10800000"/>
                <a:gd name="adj2" fmla="val 21307137"/>
                <a:gd name="adj3" fmla="val 26990"/>
              </a:avLst>
            </a:prstGeom>
            <a:solidFill>
              <a:schemeClr val="accent1">
                <a:alpha val="278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U자형 화살표[U] 48">
              <a:extLst>
                <a:ext uri="{FF2B5EF4-FFF2-40B4-BE49-F238E27FC236}">
                  <a16:creationId xmlns:a16="http://schemas.microsoft.com/office/drawing/2014/main" id="{8818BB1B-7F4C-10DC-4CFF-121EEAF4C7B8}"/>
                </a:ext>
              </a:extLst>
            </p:cNvPr>
            <p:cNvSpPr/>
            <p:nvPr/>
          </p:nvSpPr>
          <p:spPr>
            <a:xfrm>
              <a:off x="3291223" y="3019396"/>
              <a:ext cx="1839840" cy="1697835"/>
            </a:xfrm>
            <a:prstGeom prst="uturnArrow">
              <a:avLst>
                <a:gd name="adj1" fmla="val 14100"/>
                <a:gd name="adj2" fmla="val 22593"/>
                <a:gd name="adj3" fmla="val 26282"/>
                <a:gd name="adj4" fmla="val 49135"/>
                <a:gd name="adj5" fmla="val 85900"/>
              </a:avLst>
            </a:prstGeom>
            <a:solidFill>
              <a:schemeClr val="accent1">
                <a:alpha val="278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DA86FCD-CD0B-2196-845F-848D22FE864B}"/>
              </a:ext>
            </a:extLst>
          </p:cNvPr>
          <p:cNvGrpSpPr/>
          <p:nvPr/>
        </p:nvGrpSpPr>
        <p:grpSpPr>
          <a:xfrm>
            <a:off x="4449613" y="2512481"/>
            <a:ext cx="2656004" cy="2119240"/>
            <a:chOff x="2399627" y="3019396"/>
            <a:chExt cx="2731436" cy="2119240"/>
          </a:xfrm>
        </p:grpSpPr>
        <p:sp>
          <p:nvSpPr>
            <p:cNvPr id="56" name="막힌 원호[B] 55">
              <a:extLst>
                <a:ext uri="{FF2B5EF4-FFF2-40B4-BE49-F238E27FC236}">
                  <a16:creationId xmlns:a16="http://schemas.microsoft.com/office/drawing/2014/main" id="{869C34C1-BD9B-F4E0-46D8-DDEDA6778065}"/>
                </a:ext>
              </a:extLst>
            </p:cNvPr>
            <p:cNvSpPr/>
            <p:nvPr/>
          </p:nvSpPr>
          <p:spPr>
            <a:xfrm flipV="1">
              <a:off x="2399627" y="4197716"/>
              <a:ext cx="1137295" cy="940920"/>
            </a:xfrm>
            <a:prstGeom prst="blockArc">
              <a:avLst>
                <a:gd name="adj1" fmla="val 10800000"/>
                <a:gd name="adj2" fmla="val 21307137"/>
                <a:gd name="adj3" fmla="val 26990"/>
              </a:avLst>
            </a:prstGeom>
            <a:solidFill>
              <a:schemeClr val="accent1">
                <a:alpha val="278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U자형 화살표[U] 56">
              <a:extLst>
                <a:ext uri="{FF2B5EF4-FFF2-40B4-BE49-F238E27FC236}">
                  <a16:creationId xmlns:a16="http://schemas.microsoft.com/office/drawing/2014/main" id="{7F686796-7CF3-2F8D-69EC-94D48D1D5823}"/>
                </a:ext>
              </a:extLst>
            </p:cNvPr>
            <p:cNvSpPr/>
            <p:nvPr/>
          </p:nvSpPr>
          <p:spPr>
            <a:xfrm>
              <a:off x="3291223" y="3019396"/>
              <a:ext cx="1839840" cy="1697835"/>
            </a:xfrm>
            <a:prstGeom prst="uturnArrow">
              <a:avLst>
                <a:gd name="adj1" fmla="val 14100"/>
                <a:gd name="adj2" fmla="val 22593"/>
                <a:gd name="adj3" fmla="val 26282"/>
                <a:gd name="adj4" fmla="val 49135"/>
                <a:gd name="adj5" fmla="val 85900"/>
              </a:avLst>
            </a:prstGeom>
            <a:solidFill>
              <a:schemeClr val="accent1">
                <a:alpha val="278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C3102B6A-11E0-568D-75FA-69E9434B4B92}"/>
              </a:ext>
            </a:extLst>
          </p:cNvPr>
          <p:cNvGrpSpPr/>
          <p:nvPr/>
        </p:nvGrpSpPr>
        <p:grpSpPr>
          <a:xfrm>
            <a:off x="6602367" y="2435426"/>
            <a:ext cx="2656004" cy="2119240"/>
            <a:chOff x="2399627" y="3019396"/>
            <a:chExt cx="2731436" cy="2119240"/>
          </a:xfrm>
        </p:grpSpPr>
        <p:sp>
          <p:nvSpPr>
            <p:cNvPr id="59" name="막힌 원호[B] 58">
              <a:extLst>
                <a:ext uri="{FF2B5EF4-FFF2-40B4-BE49-F238E27FC236}">
                  <a16:creationId xmlns:a16="http://schemas.microsoft.com/office/drawing/2014/main" id="{3C0EF907-2230-0312-0C34-4BA76099D82A}"/>
                </a:ext>
              </a:extLst>
            </p:cNvPr>
            <p:cNvSpPr/>
            <p:nvPr/>
          </p:nvSpPr>
          <p:spPr>
            <a:xfrm flipV="1">
              <a:off x="2399627" y="4197716"/>
              <a:ext cx="1137295" cy="940920"/>
            </a:xfrm>
            <a:prstGeom prst="blockArc">
              <a:avLst>
                <a:gd name="adj1" fmla="val 10800000"/>
                <a:gd name="adj2" fmla="val 21307137"/>
                <a:gd name="adj3" fmla="val 26990"/>
              </a:avLst>
            </a:prstGeom>
            <a:solidFill>
              <a:schemeClr val="accent1">
                <a:alpha val="278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U자형 화살표[U] 59">
              <a:extLst>
                <a:ext uri="{FF2B5EF4-FFF2-40B4-BE49-F238E27FC236}">
                  <a16:creationId xmlns:a16="http://schemas.microsoft.com/office/drawing/2014/main" id="{74B1E194-76C9-3DF3-8567-084865F044C5}"/>
                </a:ext>
              </a:extLst>
            </p:cNvPr>
            <p:cNvSpPr/>
            <p:nvPr/>
          </p:nvSpPr>
          <p:spPr>
            <a:xfrm>
              <a:off x="3291223" y="3019396"/>
              <a:ext cx="1839840" cy="1697835"/>
            </a:xfrm>
            <a:prstGeom prst="uturnArrow">
              <a:avLst>
                <a:gd name="adj1" fmla="val 14100"/>
                <a:gd name="adj2" fmla="val 22593"/>
                <a:gd name="adj3" fmla="val 26282"/>
                <a:gd name="adj4" fmla="val 49135"/>
                <a:gd name="adj5" fmla="val 85900"/>
              </a:avLst>
            </a:prstGeom>
            <a:solidFill>
              <a:schemeClr val="accent1">
                <a:alpha val="278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8ED2753-F9C5-0FC1-CD77-B10A60CC2640}"/>
              </a:ext>
            </a:extLst>
          </p:cNvPr>
          <p:cNvGrpSpPr/>
          <p:nvPr/>
        </p:nvGrpSpPr>
        <p:grpSpPr>
          <a:xfrm>
            <a:off x="8804683" y="2435426"/>
            <a:ext cx="2656004" cy="2119240"/>
            <a:chOff x="2399627" y="3019396"/>
            <a:chExt cx="2731436" cy="2119240"/>
          </a:xfrm>
        </p:grpSpPr>
        <p:sp>
          <p:nvSpPr>
            <p:cNvPr id="62" name="막힌 원호[B] 61">
              <a:extLst>
                <a:ext uri="{FF2B5EF4-FFF2-40B4-BE49-F238E27FC236}">
                  <a16:creationId xmlns:a16="http://schemas.microsoft.com/office/drawing/2014/main" id="{6E9A69C7-DCB5-31B3-9793-4911049AF53E}"/>
                </a:ext>
              </a:extLst>
            </p:cNvPr>
            <p:cNvSpPr/>
            <p:nvPr/>
          </p:nvSpPr>
          <p:spPr>
            <a:xfrm flipV="1">
              <a:off x="2399627" y="4197716"/>
              <a:ext cx="1137295" cy="940920"/>
            </a:xfrm>
            <a:prstGeom prst="blockArc">
              <a:avLst>
                <a:gd name="adj1" fmla="val 10800000"/>
                <a:gd name="adj2" fmla="val 21307137"/>
                <a:gd name="adj3" fmla="val 26990"/>
              </a:avLst>
            </a:prstGeom>
            <a:solidFill>
              <a:schemeClr val="accent1">
                <a:alpha val="278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U자형 화살표[U] 62">
              <a:extLst>
                <a:ext uri="{FF2B5EF4-FFF2-40B4-BE49-F238E27FC236}">
                  <a16:creationId xmlns:a16="http://schemas.microsoft.com/office/drawing/2014/main" id="{600F8771-A5D8-9DC7-5AE7-39168C0D60BF}"/>
                </a:ext>
              </a:extLst>
            </p:cNvPr>
            <p:cNvSpPr/>
            <p:nvPr/>
          </p:nvSpPr>
          <p:spPr>
            <a:xfrm>
              <a:off x="3291223" y="3019396"/>
              <a:ext cx="1839840" cy="1697835"/>
            </a:xfrm>
            <a:prstGeom prst="uturnArrow">
              <a:avLst>
                <a:gd name="adj1" fmla="val 14100"/>
                <a:gd name="adj2" fmla="val 22593"/>
                <a:gd name="adj3" fmla="val 26282"/>
                <a:gd name="adj4" fmla="val 49135"/>
                <a:gd name="adj5" fmla="val 85900"/>
              </a:avLst>
            </a:prstGeom>
            <a:solidFill>
              <a:schemeClr val="accent1">
                <a:alpha val="27877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8243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9F3445EC-D57C-8835-D3AB-38816EEFB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F509C0B5-44A4-E760-903C-78D1B4EC95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500493"/>
              </p:ext>
            </p:extLst>
          </p:nvPr>
        </p:nvGraphicFramePr>
        <p:xfrm>
          <a:off x="413012" y="1737794"/>
          <a:ext cx="11365975" cy="440047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5465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9916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24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Calibri"/>
                          <a:ea typeface="Arial"/>
                          <a:cs typeface="Calibri"/>
                          <a:sym typeface="Calibri"/>
                        </a:rPr>
                        <a:t>Developing LLM Applications</a:t>
                      </a:r>
                      <a:endParaRPr lang="en-US" altLang="ko-KR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</a:t>
                      </a:r>
                      <a:r>
                        <a:rPr lang="en-US" altLang="ko-KR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Langchain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marR="0" lvl="1" indent="-571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간단한 </a:t>
                      </a:r>
                      <a:r>
                        <a:rPr lang="en" altLang="ko-Kore-KR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Tool </a:t>
                      </a:r>
                      <a:r>
                        <a:rPr lang="ko-KR" altLang="en-US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호출을 하는 </a:t>
                      </a:r>
                      <a:r>
                        <a:rPr lang="ko-KR" altLang="en-US" sz="900" b="0" i="0" dirty="0" err="1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챗봇</a:t>
                      </a:r>
                      <a:r>
                        <a:rPr lang="ko-KR" altLang="en-US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 만들기</a:t>
                      </a:r>
                      <a:endParaRPr lang="en-US" altLang="ko-KR" sz="900" b="0" i="0" dirty="0">
                        <a:solidFill>
                          <a:srgbClr val="2A3135"/>
                        </a:solidFill>
                        <a:effectLst/>
                        <a:latin typeface="-apple-system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ko-KR" altLang="en-US" sz="900" b="0" i="0" u="none" strike="noStrike" cap="none" dirty="0">
                          <a:solidFill>
                            <a:srgbClr val="2A3135"/>
                          </a:solidFill>
                          <a:effectLst/>
                          <a:latin typeface="-apple-system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altLang="ko-KR" sz="900" b="0" i="0" u="none" strike="noStrike" cap="none" dirty="0">
                          <a:solidFill>
                            <a:srgbClr val="2A3135"/>
                          </a:solidFill>
                          <a:effectLst/>
                          <a:latin typeface="-apple-system"/>
                          <a:ea typeface="Calibri"/>
                          <a:cs typeface="Calibri"/>
                          <a:sym typeface="Calibri"/>
                        </a:rPr>
                        <a:t>LCEL (</a:t>
                      </a:r>
                      <a:r>
                        <a:rPr lang="en" altLang="ko-Kore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RunnablePassthrough, RunnableParellel, RunnableLambda)</a:t>
                      </a: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en" altLang="ko-KR" sz="900" b="0" i="0" u="none" strike="noStrike" kern="1200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Calibri"/>
                        </a:rPr>
                        <a:t> </a:t>
                      </a:r>
                      <a:r>
                        <a:rPr lang="en" altLang="ko-Kore-KR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Langsmith</a:t>
                      </a:r>
                      <a:r>
                        <a:rPr lang="ko-KR" altLang="en-US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을 이용한 디버깅</a:t>
                      </a:r>
                      <a:endParaRPr lang="en-US" altLang="ko-KR" sz="900" b="0" i="0" dirty="0">
                        <a:solidFill>
                          <a:srgbClr val="2A3135"/>
                        </a:solidFill>
                        <a:effectLst/>
                        <a:latin typeface="-apple-system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en-US" altLang="ko-KR" sz="900" b="0" i="0" u="none" strike="noStrike" cap="none" dirty="0">
                          <a:solidFill>
                            <a:srgbClr val="2A3135"/>
                          </a:solidFill>
                          <a:effectLst/>
                          <a:latin typeface="-apple-system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ko-KR" altLang="en-US" sz="900" b="0" i="0" u="none" strike="noStrike" cap="none" dirty="0">
                          <a:solidFill>
                            <a:srgbClr val="2A3135"/>
                          </a:solidFill>
                          <a:effectLst/>
                          <a:latin typeface="-apple-system"/>
                          <a:ea typeface="Calibri"/>
                          <a:cs typeface="Calibri"/>
                          <a:sym typeface="Calibri"/>
                        </a:rPr>
                        <a:t>문서기반 </a:t>
                      </a:r>
                      <a:r>
                        <a:rPr lang="en-US" altLang="ko-KR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 </a:t>
                      </a:r>
                      <a:r>
                        <a:rPr lang="en" altLang="ko-Kore-KR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RAG </a:t>
                      </a:r>
                      <a:r>
                        <a:rPr lang="ko-KR" altLang="en-US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애플리케이션 만들기 </a:t>
                      </a:r>
                      <a:r>
                        <a:rPr lang="en-US" altLang="ko-KR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(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벡터 데이터베이스와 </a:t>
                      </a:r>
                      <a:r>
                        <a:rPr lang="en" altLang="ko-Kore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Pinecone</a:t>
                      </a:r>
                      <a:r>
                        <a:rPr lang="ko-KR" altLang="en-US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기반한 </a:t>
                      </a:r>
                      <a:r>
                        <a:rPr lang="en" altLang="ko-Kore-KR" sz="9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RAG)</a:t>
                      </a:r>
                      <a:endParaRPr lang="en-US" altLang="ko-KR" sz="900" b="0" i="0" dirty="0">
                        <a:solidFill>
                          <a:srgbClr val="2A3135"/>
                        </a:solidFill>
                        <a:effectLst/>
                        <a:latin typeface="-apple-system"/>
                      </a:endParaRPr>
                    </a:p>
                    <a:p>
                      <a:pPr marL="57150" marR="0" lvl="1" indent="-571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  <a:tabLst/>
                        <a:defRPr/>
                      </a:pPr>
                      <a:r>
                        <a:rPr lang="en-US" altLang="ko-KR" sz="900" b="0" i="0" u="none" strike="noStrike" cap="none" dirty="0">
                          <a:solidFill>
                            <a:srgbClr val="2A3135"/>
                          </a:solidFill>
                          <a:effectLst/>
                          <a:latin typeface="-apple-system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" altLang="ko-Kore-KR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RDB</a:t>
                      </a:r>
                      <a:r>
                        <a:rPr lang="ko-KR" altLang="en-US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를 기반한 </a:t>
                      </a:r>
                      <a:r>
                        <a:rPr lang="en" altLang="ko-Kore-KR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RAG</a:t>
                      </a:r>
                      <a:r>
                        <a:rPr lang="ko-KR" altLang="en-US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 </a:t>
                      </a:r>
                      <a:r>
                        <a:rPr lang="en-US" altLang="ko-KR" sz="900" b="0" i="0" dirty="0">
                          <a:solidFill>
                            <a:srgbClr val="2A3135"/>
                          </a:solidFill>
                          <a:effectLst/>
                          <a:latin typeface="-apple-system"/>
                        </a:rPr>
                        <a:t>(Text2SQL)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991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프라이빗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클라우드 환경 구축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하드웨어 및 네트워크 구성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OS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및 소프트웨어 환경 구성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Docker &amp; Kubernetes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설치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DevOps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환경 구축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en" altLang="ko-Kore-KR" sz="900" dirty="0">
                          <a:effectLst/>
                        </a:rPr>
                        <a:t>Backstage, GitLab, Argo CD, Kubersphere)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143252"/>
                  </a:ext>
                </a:extLst>
              </a:tr>
              <a:tr h="1359916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폐쇄형 생성형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AI 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환경 구축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로컬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LLM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모델 개요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LLM Inference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모델 다운로드 및 적용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배포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AI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개발 환경 적용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(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폐쇄형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LLM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서버 연동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)</a:t>
                      </a:r>
                      <a:endParaRPr lang="ko-KR" altLang="en-US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825336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3D295271-DBCF-B61F-CF51-780EA069BD72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LV3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Advanced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경쟁력 있는 클라우드 애플리케이션 설계를 구현하고 실전 응용 가능한 클라우드 인프라를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2512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CFB8D595-7765-A931-B921-8C1698861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73E54285-3798-55A4-5B3C-3DDA25A47C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433655"/>
              </p:ext>
            </p:extLst>
          </p:nvPr>
        </p:nvGraphicFramePr>
        <p:xfrm>
          <a:off x="413012" y="1737794"/>
          <a:ext cx="11365975" cy="390938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8329">
                <a:tc row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9742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25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서버리스 컴퓨팅 개론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Day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서버리스 컴퓨팅의 이해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정의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장점 및 사용 사례 소개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서버리스 아키텍처의 주요 구성 요소와 작동 원리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클라우드 서비스와 서버리스 컴퓨팅의 관계 이해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918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 err="1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KNative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KNative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개념 소개와 서버리스 컴퓨팅에서의 역할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KNative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설치 및 기본 설정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: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시작하기 위한 준비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간단한 서버리스 어플리케이션 구축을 위한 </a:t>
                      </a: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KNative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사용법</a:t>
                      </a:r>
                      <a:endParaRPr lang="en-US" altLang="ko-KR" sz="9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KNative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이용한 서비스 배포 및 관리 방법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트래픽 관리 및 오토 스케일링 설정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KNative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활용한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CI/CD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통합 실습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143252"/>
                  </a:ext>
                </a:extLst>
              </a:tr>
              <a:tr h="1139742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  <a:tabLst/>
                        <a:defRPr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Amazon Lambda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Days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Amazon Lambda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서비스 소개 및 기본 개념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Lambda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함수 생성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설정 및 배포 과정 실습</a:t>
                      </a: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Amazon API Gateway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와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Lambda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를 통한 </a:t>
                      </a:r>
                      <a:r>
                        <a:rPr lang="en-US" altLang="ko-KR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REST API </a:t>
                      </a:r>
                      <a:r>
                        <a:rPr lang="ko-KR" altLang="en-US" sz="9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구축 실습</a:t>
                      </a:r>
                    </a:p>
                  </a:txBody>
                  <a:tcPr marL="54000" marR="54000" marT="54000" marB="54000" anchor="ctr">
                    <a:lnL w="12700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090984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0B44DEE9-675E-F289-9BA7-ACEF2FB02923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LV3</a:t>
                      </a:r>
                      <a:r>
                        <a:rPr lang="ko-KR" altLang="en-US" sz="1400" u="none" strike="noStrike" cap="none" dirty="0"/>
                        <a:t> </a:t>
                      </a:r>
                      <a:r>
                        <a:rPr lang="en-US" altLang="ko-KR" sz="1400" u="none" strike="noStrike" cap="none" dirty="0"/>
                        <a:t>Advanced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경쟁력 있는 클라우드 애플리케이션 설계를 구현하고 실전 응용 가능한 클라우드 인프라를 이해하고 실습함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교육기간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6271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420E2017-ADD1-B9BF-DBD3-02DF14B43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D093BA02-F40C-5FB1-71F1-A39FEF8A9B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8036462"/>
              </p:ext>
            </p:extLst>
          </p:nvPr>
        </p:nvGraphicFramePr>
        <p:xfrm>
          <a:off x="418011" y="1700214"/>
          <a:ext cx="11365975" cy="44137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17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539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26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 panose="020B0604020202020204" pitchFamily="34" charset="0"/>
                          <a:ea typeface="Arial"/>
                          <a:cs typeface="Arial" panose="020B0604020202020204" pitchFamily="34" charset="0"/>
                          <a:sym typeface="Arial"/>
                        </a:rPr>
                        <a:t>미니프로젝트</a:t>
                      </a: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미니 프로젝트 수행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클라우드 애플리케이션 설계 및 구현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필요에 따라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AI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연동을 통한 앱을 개발할 수 있음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25583E4B-1D37-CA80-7176-3A6D13820E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8956666"/>
              </p:ext>
            </p:extLst>
          </p:nvPr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Capstone Project</a:t>
                      </a:r>
                      <a:endParaRPr sz="14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실제 학습한 내용을 </a:t>
                      </a:r>
                      <a:r>
                        <a:rPr lang="en-US" altLang="ko-KR" sz="1000" u="none" strike="noStrike" cap="none" dirty="0"/>
                        <a:t>Biz-Dev-Ops-2nd Iteration</a:t>
                      </a:r>
                      <a:r>
                        <a:rPr lang="ko-KR" altLang="en-US" sz="1000" u="none" strike="noStrike" cap="none" dirty="0"/>
                        <a:t>으로 실무 프로젝트를 진행하여 현업에 즉시 투입 가능한 수준의 </a:t>
                      </a:r>
                      <a:r>
                        <a:rPr lang="en-US" altLang="ko-KR" sz="1000" u="none" strike="noStrike" cap="none" dirty="0"/>
                        <a:t>Project</a:t>
                      </a:r>
                      <a:r>
                        <a:rPr lang="ko-KR" altLang="en-US" sz="1000" u="none" strike="noStrike" cap="none" dirty="0"/>
                        <a:t>를 생성함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교육기간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83951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61DDE-B696-E38F-F5C1-826EBDA53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593AC8F8-1EB5-096F-4CEF-FC5C01DEA03D}"/>
              </a:ext>
            </a:extLst>
          </p:cNvPr>
          <p:cNvGraphicFramePr/>
          <p:nvPr/>
        </p:nvGraphicFramePr>
        <p:xfrm>
          <a:off x="580180" y="1105382"/>
          <a:ext cx="10832457" cy="5069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1354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>
          <a:extLst>
            <a:ext uri="{FF2B5EF4-FFF2-40B4-BE49-F238E27FC236}">
              <a16:creationId xmlns:a16="http://schemas.microsoft.com/office/drawing/2014/main" id="{27D38499-4192-DE3A-0F18-0AB1ED147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7">
            <a:extLst>
              <a:ext uri="{FF2B5EF4-FFF2-40B4-BE49-F238E27FC236}">
                <a16:creationId xmlns:a16="http://schemas.microsoft.com/office/drawing/2014/main" id="{19E19283-B39D-8A16-D949-775D89EF0E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1975720"/>
              </p:ext>
            </p:extLst>
          </p:nvPr>
        </p:nvGraphicFramePr>
        <p:xfrm>
          <a:off x="418011" y="1700214"/>
          <a:ext cx="11365975" cy="441371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8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60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10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9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176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교육내용</a:t>
                      </a:r>
                      <a:endParaRPr sz="1200" b="1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시간</a:t>
                      </a:r>
                      <a:endParaRPr sz="1800" u="none" strike="noStrike" cap="none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oto Sans Symbols"/>
                        <a:buNone/>
                      </a:pPr>
                      <a:r>
                        <a:rPr lang="ko-KR" sz="1200" b="1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주요 학습내용</a:t>
                      </a:r>
                      <a:endParaRPr sz="1800" u="none" strike="noStrike" cap="none" dirty="0"/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8539">
                <a:tc v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  <a:tabLst/>
                        <a:defRPr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Week 27~29</a:t>
                      </a:r>
                      <a:endParaRPr lang="ko-KR" altLang="en-US"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Capstone</a:t>
                      </a:r>
                      <a:r>
                        <a:rPr lang="ko-KR" altLang="en-US" sz="1400" b="1" i="0" u="none" strike="noStrike" cap="none" dirty="0">
                          <a:solidFill>
                            <a:srgbClr val="553CC4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400" b="1" i="0" u="none" strike="noStrike" cap="none" dirty="0">
                          <a:solidFill>
                            <a:srgbClr val="553CC4"/>
                          </a:solidFill>
                          <a:latin typeface="Arial" panose="020B0604020202020204" pitchFamily="34" charset="0"/>
                          <a:ea typeface="Calibri"/>
                          <a:cs typeface="Arial" panose="020B0604020202020204" pitchFamily="34" charset="0"/>
                          <a:sym typeface="Calibri"/>
                        </a:rPr>
                        <a:t>project</a:t>
                      </a:r>
                      <a:endParaRPr lang="ko-KR" altLang="en-US" sz="1400" b="1" i="0" u="none" strike="noStrike" cap="none" dirty="0">
                        <a:solidFill>
                          <a:srgbClr val="553CC4"/>
                        </a:solidFill>
                        <a:latin typeface="Arial" panose="020B0604020202020204" pitchFamily="34" charset="0"/>
                        <a:ea typeface="Arial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Noto Sans Symbols"/>
                        <a:buNone/>
                      </a:pPr>
                      <a:r>
                        <a:rPr lang="en-US" altLang="ko-KR" sz="1000" b="0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15 Days</a:t>
                      </a:r>
                      <a:endParaRPr sz="10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캡스톤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프로젝트 평가 기준 및 레퍼런스 설명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베스트 과제 결과물 공유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-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음식배달앱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숙소예약앱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차량예약앱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등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팀별 과제 도출 및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DDD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모델 설계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설계 결과 공유 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– </a:t>
                      </a: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팀별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자체 구현 및 코칭</a:t>
                      </a:r>
                      <a:r>
                        <a:rPr lang="en-US" altLang="ko-KR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  <a:sym typeface="Calibri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</a:t>
                      </a:r>
                      <a:r>
                        <a:rPr lang="ko-KR" altLang="en-US" sz="1400" b="1" dirty="0">
                          <a:solidFill>
                            <a:srgbClr val="553CC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실습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12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r>
                        <a:rPr lang="ko-KR" altLang="en-US" sz="14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Arial"/>
                          <a:cs typeface="Calibri" panose="020F0502020204030204" pitchFamily="34" charset="0"/>
                          <a:sym typeface="Calibri"/>
                        </a:rPr>
                        <a:t> 평가</a:t>
                      </a: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  <a:p>
                      <a:pPr marL="57150" lvl="1" indent="-57150">
                        <a:lnSpc>
                          <a:spcPct val="90000"/>
                        </a:lnSpc>
                        <a:buClr>
                          <a:schemeClr val="dk1"/>
                        </a:buClr>
                        <a:buSzPts val="800"/>
                        <a:buFont typeface="Calibri"/>
                        <a:buChar char="•"/>
                      </a:pPr>
                      <a:endParaRPr lang="en-US" altLang="ko-KR" sz="14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Arial"/>
                        <a:cs typeface="Calibri" panose="020F0502020204030204" pitchFamily="34" charset="0"/>
                        <a:sym typeface="Calibri"/>
                      </a:endParaRPr>
                    </a:p>
                  </a:txBody>
                  <a:tcPr marL="54000" marR="54000" marT="54000" marB="54000" anchor="ctr">
                    <a:lnL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A5A5A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61" name="Google Shape;261;p7">
            <a:extLst>
              <a:ext uri="{FF2B5EF4-FFF2-40B4-BE49-F238E27FC236}">
                <a16:creationId xmlns:a16="http://schemas.microsoft.com/office/drawing/2014/main" id="{2E0A035B-172A-1635-9A32-9D9B7E0463BF}"/>
              </a:ext>
            </a:extLst>
          </p:cNvPr>
          <p:cNvGraphicFramePr/>
          <p:nvPr/>
        </p:nvGraphicFramePr>
        <p:xfrm>
          <a:off x="418011" y="333375"/>
          <a:ext cx="11366025" cy="1079500"/>
        </p:xfrm>
        <a:graphic>
          <a:graphicData uri="http://schemas.openxmlformats.org/drawingml/2006/table">
            <a:tbl>
              <a:tblPr>
                <a:gradFill>
                  <a:gsLst>
                    <a:gs pos="0">
                      <a:srgbClr val="C8D0D0"/>
                    </a:gs>
                    <a:gs pos="50000">
                      <a:srgbClr val="BDC7C7"/>
                    </a:gs>
                    <a:gs pos="100000">
                      <a:srgbClr val="B4BFC0"/>
                    </a:gs>
                  </a:gsLst>
                  <a:lin ang="5400000" scaled="0"/>
                </a:gradFill>
              </a:tblPr>
              <a:tblGrid>
                <a:gridCol w="1310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59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17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/>
                        <a:t>커리큘럼</a:t>
                      </a:r>
                      <a:endParaRPr sz="1000" b="1" u="none" strike="noStrike" cap="none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Capstone Project</a:t>
                      </a:r>
                      <a:endParaRPr sz="14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교육대상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rPr lang="ko-KR" sz="1050" u="none" strike="noStrike" cap="none" dirty="0"/>
                        <a:t> Business, </a:t>
                      </a:r>
                      <a:r>
                        <a:rPr lang="ko-KR" sz="1050" u="none" strike="noStrike" cap="none" dirty="0" err="1"/>
                        <a:t>Architect</a:t>
                      </a:r>
                      <a:r>
                        <a:rPr lang="ko-KR" sz="1050" u="none" strike="noStrike" cap="none" dirty="0"/>
                        <a:t>, </a:t>
                      </a:r>
                      <a:r>
                        <a:rPr lang="ko-KR" sz="1050" u="none" strike="noStrike" cap="none" dirty="0" err="1"/>
                        <a:t>Developer</a:t>
                      </a:r>
                      <a:endParaRPr sz="1050" b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교육목표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4"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ko-KR" altLang="en-US" sz="1000" u="none" strike="noStrike" cap="none" dirty="0"/>
                        <a:t>실제 학습한 내용을 </a:t>
                      </a:r>
                      <a:r>
                        <a:rPr lang="en-US" altLang="ko-KR" sz="1000" u="none" strike="noStrike" cap="none" dirty="0"/>
                        <a:t>Biz-Dev-Ops-2nd Iteration</a:t>
                      </a:r>
                      <a:r>
                        <a:rPr lang="ko-KR" altLang="en-US" sz="1000" u="none" strike="noStrike" cap="none" dirty="0"/>
                        <a:t>으로 실무 프로젝트를 진행하여 현업에 즉시 투입 가능한 수준의 </a:t>
                      </a:r>
                      <a:r>
                        <a:rPr lang="en-US" altLang="ko-KR" sz="1000" u="none" strike="noStrike" cap="none" dirty="0"/>
                        <a:t>Project</a:t>
                      </a:r>
                      <a:r>
                        <a:rPr lang="ko-KR" altLang="en-US" sz="1000" u="none" strike="noStrike" cap="none" dirty="0"/>
                        <a:t>를 생성함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strike="noStrike" cap="none" dirty="0"/>
                        <a:t>교육기간</a:t>
                      </a:r>
                      <a:endParaRPr sz="1000" b="1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F3F3F"/>
                        </a:buClr>
                        <a:buSzPts val="1000"/>
                        <a:buFont typeface="Arial"/>
                        <a:buChar char="•"/>
                      </a:pPr>
                      <a:r>
                        <a:rPr lang="en-US" altLang="ko-KR" sz="1000" u="none" strike="noStrike" cap="none" dirty="0"/>
                        <a:t>1</a:t>
                      </a:r>
                      <a:r>
                        <a:rPr lang="ko-KR" sz="1000" u="none" strike="noStrike" cap="none" dirty="0"/>
                        <a:t>일, </a:t>
                      </a:r>
                      <a:r>
                        <a:rPr lang="en-US" altLang="ko-KR" sz="1000" u="none" strike="noStrike" cap="none" dirty="0"/>
                        <a:t>7</a:t>
                      </a:r>
                      <a:r>
                        <a:rPr lang="ko-KR" sz="1000" u="none" strike="noStrike" cap="none" dirty="0"/>
                        <a:t>시간 실습 (</a:t>
                      </a:r>
                      <a:r>
                        <a:rPr lang="en-US" altLang="ko-KR" sz="1000" u="none" strike="noStrike" cap="none" dirty="0"/>
                        <a:t>6</a:t>
                      </a:r>
                      <a:r>
                        <a:rPr lang="ko-KR" sz="1000" u="none" strike="noStrike" cap="none" dirty="0"/>
                        <a:t>0%), 이론 (</a:t>
                      </a:r>
                      <a:r>
                        <a:rPr lang="en-US" altLang="ko-KR" sz="1000" u="none" strike="noStrike" cap="none" dirty="0"/>
                        <a:t>4</a:t>
                      </a:r>
                      <a:r>
                        <a:rPr lang="ko-KR" sz="1000" u="none" strike="noStrike" cap="none" dirty="0"/>
                        <a:t>0%)</a:t>
                      </a:r>
                      <a:endParaRPr sz="1800" u="none" strike="noStrike" cap="none" dirty="0"/>
                    </a:p>
                  </a:txBody>
                  <a:tcPr marL="54000" marR="54000" marT="54000" marB="5400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선수지식(수강 요건)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Calibri"/>
                        <a:buNone/>
                      </a:pPr>
                      <a:r>
                        <a:rPr lang="ko-KR" sz="1000" u="none" strike="noStrike" cap="none" dirty="0"/>
                        <a:t> </a:t>
                      </a:r>
                      <a:r>
                        <a:rPr lang="ko-KR" altLang="en-US" sz="1000" u="none" strike="noStrike" cap="none" dirty="0"/>
                        <a:t>리눅스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클라우드 인프라</a:t>
                      </a:r>
                      <a:r>
                        <a:rPr lang="en-US" altLang="ko-KR" sz="1000" u="none" strike="noStrike" cap="none" dirty="0"/>
                        <a:t>,</a:t>
                      </a:r>
                      <a:r>
                        <a:rPr lang="ko-KR" altLang="en-US" sz="1000" u="none" strike="noStrike" cap="none" dirty="0"/>
                        <a:t> 초급 자바스크립트 </a:t>
                      </a:r>
                      <a:r>
                        <a:rPr lang="en-US" altLang="ko-KR" sz="1000" u="none" strike="noStrike" cap="none" dirty="0"/>
                        <a:t>/</a:t>
                      </a:r>
                      <a:r>
                        <a:rPr lang="ko-KR" altLang="en-US" sz="1000" u="none" strike="noStrike" cap="none" dirty="0"/>
                        <a:t> 파이썬</a:t>
                      </a:r>
                      <a:endParaRPr sz="1000" b="0" i="0" u="none" strike="noStrike" cap="none" dirty="0">
                        <a:solidFill>
                          <a:srgbClr val="3F3F3F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4000" marR="54000" marT="54000" marB="54000" anchor="ctr"/>
                </a:tc>
                <a:tc hMerge="1">
                  <a:txBody>
                    <a:bodyPr/>
                    <a:lstStyle/>
                    <a:p>
                      <a:endParaRPr lang="ko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633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E026B-7976-2B5D-2C6B-3AE41CD1B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DCEB03A-CC7C-77E6-7FCA-EFA6093CE09F}"/>
              </a:ext>
            </a:extLst>
          </p:cNvPr>
          <p:cNvSpPr txBox="1"/>
          <p:nvPr/>
        </p:nvSpPr>
        <p:spPr>
          <a:xfrm>
            <a:off x="458826" y="249602"/>
            <a:ext cx="102289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교육운영</a:t>
            </a:r>
            <a:r>
              <a:rPr lang="en-US" altLang="ko-KR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(1/4) : </a:t>
            </a:r>
            <a:r>
              <a:rPr lang="ko-KR" altLang="en-US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사전 평가 및 역량진단 설문을 통한 교육생 선발</a:t>
            </a:r>
            <a:endParaRPr sz="2800" dirty="0">
              <a:solidFill>
                <a:srgbClr val="553CC4"/>
              </a:solidFill>
              <a:latin typeface="Malgun Gothic"/>
              <a:cs typeface="Malgun Gothic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2748B-4C43-85C2-D61D-BBAF739D0422}"/>
              </a:ext>
            </a:extLst>
          </p:cNvPr>
          <p:cNvSpPr txBox="1"/>
          <p:nvPr/>
        </p:nvSpPr>
        <p:spPr>
          <a:xfrm>
            <a:off x="9954199" y="4696468"/>
            <a:ext cx="2001510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지원자 모집 및 평가 실시</a:t>
            </a:r>
            <a:endParaRPr kumimoji="1" lang="en-US" altLang="ko-KR" sz="1200" dirty="0">
              <a:solidFill>
                <a:srgbClr val="553CC4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48E542-3473-D33B-2932-2567051B26DC}"/>
              </a:ext>
            </a:extLst>
          </p:cNvPr>
          <p:cNvSpPr txBox="1"/>
          <p:nvPr/>
        </p:nvSpPr>
        <p:spPr>
          <a:xfrm>
            <a:off x="9954199" y="5425070"/>
            <a:ext cx="2001510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평가결과에 따른 </a:t>
            </a:r>
            <a:r>
              <a:rPr kumimoji="1" lang="ko-KR" altLang="en-US" sz="1200" dirty="0" err="1">
                <a:solidFill>
                  <a:srgbClr val="553CC4"/>
                </a:solidFill>
              </a:rPr>
              <a:t>선발자</a:t>
            </a:r>
            <a:r>
              <a:rPr kumimoji="1" lang="ko-KR" altLang="en-US" sz="1200" dirty="0">
                <a:solidFill>
                  <a:srgbClr val="553CC4"/>
                </a:solidFill>
              </a:rPr>
              <a:t> 확정 및 개별 통보</a:t>
            </a:r>
            <a:endParaRPr kumimoji="1" lang="en-US" altLang="ko-KR" sz="1200" dirty="0">
              <a:solidFill>
                <a:srgbClr val="553CC4"/>
              </a:solidFill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24C0DED3-CCD2-6531-0F66-8D8858B5810E}"/>
              </a:ext>
            </a:extLst>
          </p:cNvPr>
          <p:cNvSpPr txBox="1"/>
          <p:nvPr/>
        </p:nvSpPr>
        <p:spPr>
          <a:xfrm>
            <a:off x="9954199" y="1561109"/>
            <a:ext cx="2001510" cy="48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교육 목표 설정 및 선발기준 정의</a:t>
            </a:r>
            <a:endParaRPr kumimoji="1" lang="en-US" altLang="ko-KR" sz="1200" dirty="0">
              <a:solidFill>
                <a:srgbClr val="553CC4"/>
              </a:solidFill>
            </a:endParaRPr>
          </a:p>
        </p:txBody>
      </p:sp>
      <p:sp>
        <p:nvSpPr>
          <p:cNvPr id="1066" name="모서리가 둥근 직사각형 8">
            <a:extLst>
              <a:ext uri="{FF2B5EF4-FFF2-40B4-BE49-F238E27FC236}">
                <a16:creationId xmlns:a16="http://schemas.microsoft.com/office/drawing/2014/main" id="{7FDF0638-5CA5-D14D-6FF8-C0DD8DCA5E43}"/>
              </a:ext>
            </a:extLst>
          </p:cNvPr>
          <p:cNvSpPr/>
          <p:nvPr/>
        </p:nvSpPr>
        <p:spPr>
          <a:xfrm>
            <a:off x="1911328" y="1056129"/>
            <a:ext cx="2252782" cy="1400454"/>
          </a:xfrm>
          <a:prstGeom prst="roundRect">
            <a:avLst>
              <a:gd name="adj" fmla="val 333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53CC4"/>
            </a:solidFill>
            <a:prstDash val="dash"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1. </a:t>
            </a:r>
            <a:r>
              <a:rPr kumimoji="1" lang="ko-KR" altLang="en-US" sz="1200" dirty="0">
                <a:solidFill>
                  <a:schemeClr val="tx1"/>
                </a:solidFill>
              </a:rPr>
              <a:t>대상 선정을 위한 사전 평가 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 Language, MSA, PaaS</a:t>
            </a:r>
          </a:p>
          <a:p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2. </a:t>
            </a:r>
            <a:r>
              <a:rPr kumimoji="1" lang="ko-KR" altLang="en-US" sz="1200" dirty="0">
                <a:solidFill>
                  <a:schemeClr val="tx1"/>
                </a:solidFill>
              </a:rPr>
              <a:t>사전 설문을</a:t>
            </a:r>
            <a:r>
              <a:rPr kumimoji="1" lang="en-US" altLang="ko-KR" sz="1200" dirty="0">
                <a:solidFill>
                  <a:schemeClr val="tx1"/>
                </a:solidFill>
              </a:rPr>
              <a:t> </a:t>
            </a:r>
            <a:r>
              <a:rPr kumimoji="1" lang="ko-KR" altLang="en-US" sz="1200" dirty="0">
                <a:solidFill>
                  <a:schemeClr val="tx1"/>
                </a:solidFill>
              </a:rPr>
              <a:t>통한 역량진단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>
                <a:solidFill>
                  <a:schemeClr val="tx1"/>
                </a:solidFill>
              </a:rPr>
              <a:t>모집 공고 및 안내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>
                <a:solidFill>
                  <a:schemeClr val="tx1"/>
                </a:solidFill>
              </a:rPr>
              <a:t>사전 역량 진단 설문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순서도: 다른 페이지 연결선 2">
            <a:extLst>
              <a:ext uri="{FF2B5EF4-FFF2-40B4-BE49-F238E27FC236}">
                <a16:creationId xmlns:a16="http://schemas.microsoft.com/office/drawing/2014/main" id="{80E1D43B-2860-C7F7-A2B6-66106C4BE9CC}"/>
              </a:ext>
            </a:extLst>
          </p:cNvPr>
          <p:cNvSpPr/>
          <p:nvPr/>
        </p:nvSpPr>
        <p:spPr>
          <a:xfrm>
            <a:off x="442013" y="1169252"/>
            <a:ext cx="1300480" cy="1311673"/>
          </a:xfrm>
          <a:prstGeom prst="flowChartOffpageConnector">
            <a:avLst/>
          </a:prstGeom>
          <a:solidFill>
            <a:srgbClr val="553CC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/>
              <a:t>교육생</a:t>
            </a:r>
            <a:endParaRPr kumimoji="1" lang="en-US" altLang="ko-KR" sz="14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/>
              <a:t>선발</a:t>
            </a:r>
          </a:p>
        </p:txBody>
      </p:sp>
      <p:sp>
        <p:nvSpPr>
          <p:cNvPr id="4" name="순서도: 다른 페이지 연결선 3">
            <a:extLst>
              <a:ext uri="{FF2B5EF4-FFF2-40B4-BE49-F238E27FC236}">
                <a16:creationId xmlns:a16="http://schemas.microsoft.com/office/drawing/2014/main" id="{7B9A79BE-518D-DF73-C24F-C5DDF6D896B6}"/>
              </a:ext>
            </a:extLst>
          </p:cNvPr>
          <p:cNvSpPr/>
          <p:nvPr/>
        </p:nvSpPr>
        <p:spPr>
          <a:xfrm>
            <a:off x="442013" y="2569706"/>
            <a:ext cx="1300480" cy="1311673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강의 ／</a:t>
            </a:r>
            <a:endParaRPr kumimoji="1"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수강관리</a:t>
            </a: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2A6C79D2-3755-716E-058D-453953D9F3BF}"/>
              </a:ext>
            </a:extLst>
          </p:cNvPr>
          <p:cNvSpPr/>
          <p:nvPr/>
        </p:nvSpPr>
        <p:spPr>
          <a:xfrm>
            <a:off x="442013" y="4020960"/>
            <a:ext cx="1300480" cy="1138738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캡스톤</a:t>
            </a:r>
            <a:endParaRPr kumimoji="1"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프로젝트</a:t>
            </a:r>
          </a:p>
        </p:txBody>
      </p:sp>
      <p:sp>
        <p:nvSpPr>
          <p:cNvPr id="8" name="순서도: 다른 페이지 연결선 7">
            <a:extLst>
              <a:ext uri="{FF2B5EF4-FFF2-40B4-BE49-F238E27FC236}">
                <a16:creationId xmlns:a16="http://schemas.microsoft.com/office/drawing/2014/main" id="{3F2318B3-7FF6-B8D8-00E0-70121905CB0E}"/>
              </a:ext>
            </a:extLst>
          </p:cNvPr>
          <p:cNvSpPr/>
          <p:nvPr/>
        </p:nvSpPr>
        <p:spPr>
          <a:xfrm>
            <a:off x="442013" y="5337051"/>
            <a:ext cx="1300480" cy="1138738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과정종료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261C8E8-FC2F-E90D-0200-444F12E87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412" y="2991355"/>
            <a:ext cx="3844068" cy="235793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C11E92-6914-212D-FA24-5CAD93653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546" y="1730794"/>
            <a:ext cx="4189986" cy="363455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70" name="그림 1069">
            <a:extLst>
              <a:ext uri="{FF2B5EF4-FFF2-40B4-BE49-F238E27FC236}">
                <a16:creationId xmlns:a16="http://schemas.microsoft.com/office/drawing/2014/main" id="{613EE868-833B-07CE-3462-5A1F0D213F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560" y="3437047"/>
            <a:ext cx="5341612" cy="34249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AD3046-D649-920E-C5E1-C41F0ECA28C4}"/>
              </a:ext>
            </a:extLst>
          </p:cNvPr>
          <p:cNvSpPr txBox="1"/>
          <p:nvPr/>
        </p:nvSpPr>
        <p:spPr>
          <a:xfrm>
            <a:off x="2228276" y="2714356"/>
            <a:ext cx="21699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사전 평가문항 예시 </a:t>
            </a:r>
            <a:r>
              <a:rPr lang="en-US" altLang="ko-KR" sz="1200" b="1" dirty="0"/>
              <a:t>: Java</a:t>
            </a:r>
            <a:endParaRPr lang="ko-KR" alt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2D1D3B-7569-D7F0-A2B3-8014FCF4B709}"/>
              </a:ext>
            </a:extLst>
          </p:cNvPr>
          <p:cNvSpPr txBox="1"/>
          <p:nvPr/>
        </p:nvSpPr>
        <p:spPr>
          <a:xfrm>
            <a:off x="5341546" y="1453795"/>
            <a:ext cx="3305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사전 평가문항 예시 </a:t>
            </a:r>
            <a:r>
              <a:rPr lang="en-US" altLang="ko-KR" sz="1200" b="1" dirty="0"/>
              <a:t>: Spring Framework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8A53B-9413-91AD-8FE1-D8B7275DBC0C}"/>
              </a:ext>
            </a:extLst>
          </p:cNvPr>
          <p:cNvSpPr txBox="1"/>
          <p:nvPr/>
        </p:nvSpPr>
        <p:spPr>
          <a:xfrm>
            <a:off x="9954199" y="2294312"/>
            <a:ext cx="2001510" cy="2106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선발 기준에 따른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사전 평가 문항</a:t>
            </a:r>
            <a:r>
              <a:rPr kumimoji="1" lang="ko-KR" altLang="en-US" sz="1200" dirty="0">
                <a:solidFill>
                  <a:srgbClr val="553CC4"/>
                </a:solidFill>
              </a:rPr>
              <a:t> 및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역량평가 설문서 작성</a:t>
            </a:r>
            <a:endParaRPr kumimoji="1" lang="en-US" altLang="ko-KR" sz="1200" b="1" u="sng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b="1" u="sng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b="1" u="sng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b="1" u="sng" dirty="0">
                <a:solidFill>
                  <a:srgbClr val="553CC4"/>
                </a:solidFill>
              </a:rPr>
              <a:t>Java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총 </a:t>
            </a:r>
            <a:r>
              <a:rPr kumimoji="1" lang="en-US" altLang="ko-KR" sz="1200" b="1" u="sng" dirty="0">
                <a:solidFill>
                  <a:srgbClr val="553CC4"/>
                </a:solidFill>
              </a:rPr>
              <a:t>30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문항</a:t>
            </a:r>
            <a:endParaRPr kumimoji="1" lang="en-US" altLang="ko-KR" sz="1200" b="1" u="sng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b="1" u="sng" dirty="0">
                <a:solidFill>
                  <a:srgbClr val="553CC4"/>
                </a:solidFill>
              </a:rPr>
              <a:t>Spring Framework :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총 </a:t>
            </a:r>
            <a:r>
              <a:rPr kumimoji="1" lang="en-US" altLang="ko-KR" sz="1200" b="1" u="sng" dirty="0">
                <a:solidFill>
                  <a:srgbClr val="553CC4"/>
                </a:solidFill>
              </a:rPr>
              <a:t>15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문항</a:t>
            </a:r>
            <a:endParaRPr kumimoji="1" lang="en-US" altLang="ko-KR" sz="1200" b="1" u="sng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b="1" u="sng" dirty="0">
                <a:solidFill>
                  <a:srgbClr val="553CC4"/>
                </a:solidFill>
              </a:rPr>
              <a:t>PaaS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사전역량 진단 </a:t>
            </a:r>
            <a:r>
              <a:rPr kumimoji="1" lang="en-US" altLang="ko-KR" sz="1200" b="1" u="sng" dirty="0">
                <a:solidFill>
                  <a:srgbClr val="553CC4"/>
                </a:solidFill>
              </a:rPr>
              <a:t>: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총 </a:t>
            </a:r>
            <a:r>
              <a:rPr kumimoji="1" lang="en-US" altLang="ko-KR" sz="1200" b="1" u="sng" dirty="0">
                <a:solidFill>
                  <a:srgbClr val="553CC4"/>
                </a:solidFill>
              </a:rPr>
              <a:t>60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문항</a:t>
            </a:r>
            <a:endParaRPr kumimoji="1" lang="en-US" altLang="ko-KR" sz="1200" b="1" u="sng" dirty="0">
              <a:solidFill>
                <a:srgbClr val="553CC4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40739EF-F8C3-E154-9738-5FAF1327DD20}"/>
              </a:ext>
            </a:extLst>
          </p:cNvPr>
          <p:cNvCxnSpPr>
            <a:cxnSpLocks/>
          </p:cNvCxnSpPr>
          <p:nvPr/>
        </p:nvCxnSpPr>
        <p:spPr>
          <a:xfrm>
            <a:off x="1742493" y="1743809"/>
            <a:ext cx="1688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24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94855-F272-00AC-8E1E-9E0C2F30A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B0F890AF-0ABB-39CA-A50C-8458CF183FBA}"/>
              </a:ext>
            </a:extLst>
          </p:cNvPr>
          <p:cNvSpPr txBox="1"/>
          <p:nvPr/>
        </p:nvSpPr>
        <p:spPr>
          <a:xfrm>
            <a:off x="458826" y="249602"/>
            <a:ext cx="102289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교육운영</a:t>
            </a:r>
            <a:r>
              <a:rPr lang="en-US" altLang="ko-KR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(2/4) :</a:t>
            </a:r>
            <a:r>
              <a:rPr lang="ko-KR" altLang="en-US" sz="2800" b="1" spc="85" dirty="0">
                <a:solidFill>
                  <a:srgbClr val="553CC4"/>
                </a:solidFill>
                <a:latin typeface="Malgun Gothic"/>
                <a:cs typeface="Malgun Gothic"/>
              </a:rPr>
              <a:t> </a:t>
            </a:r>
            <a:r>
              <a:rPr lang="ko-KR" altLang="en-US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교육생 중심의 운영담당자</a:t>
            </a:r>
            <a:r>
              <a:rPr lang="en-US" altLang="ko-KR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 </a:t>
            </a:r>
            <a:r>
              <a:rPr lang="ko-KR" altLang="en-US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관리 활동 및 강사 역량 집중</a:t>
            </a:r>
            <a:endParaRPr sz="2800" dirty="0">
              <a:solidFill>
                <a:srgbClr val="553CC4"/>
              </a:solidFill>
              <a:latin typeface="Malgun Gothic"/>
              <a:cs typeface="Malgun Gothic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4993D6AB-7033-8DF0-3774-090742B74AE1}"/>
              </a:ext>
            </a:extLst>
          </p:cNvPr>
          <p:cNvSpPr txBox="1"/>
          <p:nvPr/>
        </p:nvSpPr>
        <p:spPr>
          <a:xfrm>
            <a:off x="10129001" y="1471708"/>
            <a:ext cx="2001510" cy="170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고용노동부 </a:t>
            </a:r>
            <a:r>
              <a:rPr kumimoji="1" lang="en-US" altLang="ko-KR" sz="1200" dirty="0">
                <a:solidFill>
                  <a:srgbClr val="553CC4"/>
                </a:solidFill>
              </a:rPr>
              <a:t>HRD-Net </a:t>
            </a:r>
            <a:r>
              <a:rPr kumimoji="1" lang="ko-KR" altLang="en-US" sz="1200" dirty="0">
                <a:solidFill>
                  <a:srgbClr val="553CC4"/>
                </a:solidFill>
              </a:rPr>
              <a:t>기반 출결 관리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데일리 만족도 조사를 통한 개선 의견 수렴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학습지원 및 교육장 내 시설</a:t>
            </a:r>
            <a:r>
              <a:rPr kumimoji="1" lang="en-US" altLang="ko-KR" sz="1200" dirty="0">
                <a:solidFill>
                  <a:srgbClr val="553CC4"/>
                </a:solidFill>
              </a:rPr>
              <a:t>(PC </a:t>
            </a:r>
            <a:r>
              <a:rPr kumimoji="1" lang="ko-KR" altLang="en-US" sz="1200" dirty="0">
                <a:solidFill>
                  <a:srgbClr val="553CC4"/>
                </a:solidFill>
              </a:rPr>
              <a:t>등</a:t>
            </a:r>
            <a:r>
              <a:rPr kumimoji="1" lang="en-US" altLang="ko-KR" sz="1200" dirty="0">
                <a:solidFill>
                  <a:srgbClr val="553CC4"/>
                </a:solidFill>
              </a:rPr>
              <a:t>)</a:t>
            </a:r>
            <a:r>
              <a:rPr kumimoji="1" lang="ko-KR" altLang="en-US" sz="1200" dirty="0">
                <a:solidFill>
                  <a:srgbClr val="553CC4"/>
                </a:solidFill>
              </a:rPr>
              <a:t> 문제 수렴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진행 시간 안내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>
              <a:lnSpc>
                <a:spcPct val="110000"/>
              </a:lnSpc>
            </a:pPr>
            <a:endParaRPr kumimoji="1" lang="en-US" altLang="ko-KR" sz="1200" dirty="0">
              <a:solidFill>
                <a:srgbClr val="553CC4"/>
              </a:solidFill>
            </a:endParaRPr>
          </a:p>
        </p:txBody>
      </p:sp>
      <p:sp>
        <p:nvSpPr>
          <p:cNvPr id="1066" name="모서리가 둥근 직사각형 8">
            <a:extLst>
              <a:ext uri="{FF2B5EF4-FFF2-40B4-BE49-F238E27FC236}">
                <a16:creationId xmlns:a16="http://schemas.microsoft.com/office/drawing/2014/main" id="{8FD644DF-B30E-81FB-B232-3E7D4E934023}"/>
              </a:ext>
            </a:extLst>
          </p:cNvPr>
          <p:cNvSpPr/>
          <p:nvPr/>
        </p:nvSpPr>
        <p:spPr>
          <a:xfrm>
            <a:off x="1907821" y="2418877"/>
            <a:ext cx="2252782" cy="1532384"/>
          </a:xfrm>
          <a:prstGeom prst="roundRect">
            <a:avLst>
              <a:gd name="adj" fmla="val 333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53CC4"/>
            </a:solidFill>
            <a:prstDash val="dash"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1. </a:t>
            </a:r>
            <a:r>
              <a:rPr kumimoji="1" lang="ko-KR" altLang="en-US" sz="1200" dirty="0">
                <a:solidFill>
                  <a:schemeClr val="tx1"/>
                </a:solidFill>
              </a:rPr>
              <a:t>근태 및 운영 환경 관리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>
                <a:solidFill>
                  <a:schemeClr val="tx1"/>
                </a:solidFill>
              </a:rPr>
              <a:t>출결 관리 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결석</a:t>
            </a:r>
            <a:r>
              <a:rPr kumimoji="1" lang="en-US" altLang="ko-KR" sz="1200" dirty="0">
                <a:solidFill>
                  <a:schemeClr val="tx1"/>
                </a:solidFill>
              </a:rPr>
              <a:t>,</a:t>
            </a:r>
            <a:r>
              <a:rPr kumimoji="1" lang="ko-KR" altLang="en-US" sz="1200" dirty="0">
                <a:solidFill>
                  <a:schemeClr val="tx1"/>
                </a:solidFill>
              </a:rPr>
              <a:t>지각</a:t>
            </a:r>
            <a:r>
              <a:rPr kumimoji="1" lang="en-US" altLang="ko-KR" sz="1200" dirty="0">
                <a:solidFill>
                  <a:schemeClr val="tx1"/>
                </a:solidFill>
              </a:rPr>
              <a:t>,</a:t>
            </a:r>
            <a:r>
              <a:rPr kumimoji="1" lang="ko-KR" altLang="en-US" sz="1200" dirty="0">
                <a:solidFill>
                  <a:schemeClr val="tx1"/>
                </a:solidFill>
              </a:rPr>
              <a:t>조퇴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교과정</a:t>
            </a:r>
            <a:r>
              <a:rPr kumimoji="1" lang="ko-KR" altLang="en-US" sz="1200" dirty="0">
                <a:solidFill>
                  <a:schemeClr val="tx1"/>
                </a:solidFill>
              </a:rPr>
              <a:t> 안내 및 </a:t>
            </a:r>
            <a:r>
              <a:rPr kumimoji="1" lang="en-US" altLang="ko-KR" sz="1200" dirty="0" err="1">
                <a:solidFill>
                  <a:schemeClr val="tx1"/>
                </a:solidFill>
              </a:rPr>
              <a:t>QnA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2. </a:t>
            </a:r>
            <a:r>
              <a:rPr kumimoji="1" lang="ko-KR" altLang="en-US" sz="1200" dirty="0">
                <a:solidFill>
                  <a:schemeClr val="tx1"/>
                </a:solidFill>
              </a:rPr>
              <a:t>강의 관리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>
                <a:solidFill>
                  <a:schemeClr val="tx1"/>
                </a:solidFill>
              </a:rPr>
              <a:t>진도관리 및 교육생 지원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>
                <a:solidFill>
                  <a:schemeClr val="tx1"/>
                </a:solidFill>
              </a:rPr>
              <a:t>검증된 교육 플랫폼 환경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순서도: 다른 페이지 연결선 2">
            <a:extLst>
              <a:ext uri="{FF2B5EF4-FFF2-40B4-BE49-F238E27FC236}">
                <a16:creationId xmlns:a16="http://schemas.microsoft.com/office/drawing/2014/main" id="{41BFAD4C-6904-5366-B423-26BD4E3168CA}"/>
              </a:ext>
            </a:extLst>
          </p:cNvPr>
          <p:cNvSpPr/>
          <p:nvPr/>
        </p:nvSpPr>
        <p:spPr>
          <a:xfrm>
            <a:off x="448666" y="1169252"/>
            <a:ext cx="1300480" cy="1311673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>
                <a:solidFill>
                  <a:schemeClr val="bg1"/>
                </a:solidFill>
              </a:rPr>
              <a:t>교육생</a:t>
            </a:r>
            <a:endParaRPr kumimoji="1"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선발</a:t>
            </a:r>
          </a:p>
        </p:txBody>
      </p:sp>
      <p:sp>
        <p:nvSpPr>
          <p:cNvPr id="4" name="순서도: 다른 페이지 연결선 3">
            <a:extLst>
              <a:ext uri="{FF2B5EF4-FFF2-40B4-BE49-F238E27FC236}">
                <a16:creationId xmlns:a16="http://schemas.microsoft.com/office/drawing/2014/main" id="{748EC2B5-BAAC-92D5-271B-1C9542E9F62E}"/>
              </a:ext>
            </a:extLst>
          </p:cNvPr>
          <p:cNvSpPr/>
          <p:nvPr/>
        </p:nvSpPr>
        <p:spPr>
          <a:xfrm>
            <a:off x="448666" y="2569706"/>
            <a:ext cx="1300480" cy="1311673"/>
          </a:xfrm>
          <a:prstGeom prst="flowChartOffpageConnector">
            <a:avLst/>
          </a:prstGeom>
          <a:solidFill>
            <a:srgbClr val="553CC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/>
              <a:t>강의 ／</a:t>
            </a:r>
            <a:endParaRPr kumimoji="1" lang="en-US" altLang="ko-KR" sz="14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/>
              <a:t>수강관리</a:t>
            </a: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75EADF1C-6315-A851-CDEF-FC5C2CB6FD46}"/>
              </a:ext>
            </a:extLst>
          </p:cNvPr>
          <p:cNvSpPr/>
          <p:nvPr/>
        </p:nvSpPr>
        <p:spPr>
          <a:xfrm>
            <a:off x="448666" y="4020960"/>
            <a:ext cx="1300480" cy="1138738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캡스톤</a:t>
            </a:r>
            <a:endParaRPr kumimoji="1"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프로젝트</a:t>
            </a:r>
          </a:p>
        </p:txBody>
      </p:sp>
      <p:sp>
        <p:nvSpPr>
          <p:cNvPr id="8" name="순서도: 다른 페이지 연결선 7">
            <a:extLst>
              <a:ext uri="{FF2B5EF4-FFF2-40B4-BE49-F238E27FC236}">
                <a16:creationId xmlns:a16="http://schemas.microsoft.com/office/drawing/2014/main" id="{531B91B7-BBC1-0560-3165-167971715210}"/>
              </a:ext>
            </a:extLst>
          </p:cNvPr>
          <p:cNvSpPr/>
          <p:nvPr/>
        </p:nvSpPr>
        <p:spPr>
          <a:xfrm>
            <a:off x="448666" y="5337051"/>
            <a:ext cx="1300480" cy="1138738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과정종료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3485C7-AEC7-148D-C351-E2D3746C0084}"/>
              </a:ext>
            </a:extLst>
          </p:cNvPr>
          <p:cNvSpPr txBox="1"/>
          <p:nvPr/>
        </p:nvSpPr>
        <p:spPr>
          <a:xfrm>
            <a:off x="4378987" y="1754680"/>
            <a:ext cx="1972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출결 관리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운영담당자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7055EB-A227-2D53-7384-20DAFFFB0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4021" y="2064596"/>
            <a:ext cx="1722269" cy="1699407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A26C7B9-678B-649A-17C8-33055233F399}"/>
              </a:ext>
            </a:extLst>
          </p:cNvPr>
          <p:cNvCxnSpPr>
            <a:cxnSpLocks/>
          </p:cNvCxnSpPr>
          <p:nvPr/>
        </p:nvCxnSpPr>
        <p:spPr>
          <a:xfrm>
            <a:off x="1742493" y="3156049"/>
            <a:ext cx="1688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7A81DBE-3506-BBB3-3ADB-3C3248A770E4}"/>
              </a:ext>
            </a:extLst>
          </p:cNvPr>
          <p:cNvSpPr txBox="1"/>
          <p:nvPr/>
        </p:nvSpPr>
        <p:spPr>
          <a:xfrm>
            <a:off x="2897314" y="4463560"/>
            <a:ext cx="3113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다년간 검증된 교육 플랫폼 활용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강사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C4FD4C-9F92-914C-9FF0-BD777DE4E849}"/>
              </a:ext>
            </a:extLst>
          </p:cNvPr>
          <p:cNvSpPr txBox="1"/>
          <p:nvPr/>
        </p:nvSpPr>
        <p:spPr>
          <a:xfrm>
            <a:off x="6857869" y="4462123"/>
            <a:ext cx="26007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en-US" altLang="ko-KR" sz="1200" b="1" dirty="0"/>
              <a:t>AI</a:t>
            </a:r>
            <a:r>
              <a:rPr lang="ko-KR" altLang="en-US" sz="1200" b="1" dirty="0"/>
              <a:t>기반 문제 자체 해결</a:t>
            </a:r>
            <a:r>
              <a:rPr lang="en-US" altLang="ko-KR" sz="1200" b="1" dirty="0"/>
              <a:t> (</a:t>
            </a:r>
            <a:r>
              <a:rPr lang="ko-KR" altLang="en-US" sz="1200" b="1" dirty="0"/>
              <a:t>교육생</a:t>
            </a:r>
            <a:r>
              <a:rPr lang="en-US" altLang="ko-KR" sz="1200" b="1" dirty="0"/>
              <a:t>)</a:t>
            </a:r>
            <a:r>
              <a:rPr lang="ko-KR" altLang="en-US" sz="1200" b="1" dirty="0"/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516AC4-A7FF-295D-5812-B079571D2885}"/>
              </a:ext>
            </a:extLst>
          </p:cNvPr>
          <p:cNvSpPr txBox="1"/>
          <p:nvPr/>
        </p:nvSpPr>
        <p:spPr>
          <a:xfrm>
            <a:off x="6612632" y="1742795"/>
            <a:ext cx="2902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진도관리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수강생 화면 제출</a:t>
            </a:r>
            <a:r>
              <a:rPr lang="en-US" altLang="ko-KR" sz="1200" b="1" dirty="0"/>
              <a:t> </a:t>
            </a:r>
            <a:r>
              <a:rPr lang="en-US" altLang="ko-KR" sz="1200" b="1" dirty="0">
                <a:sym typeface="Wingdings" panose="05000000000000000000" pitchFamily="2" charset="2"/>
              </a:rPr>
              <a:t> </a:t>
            </a:r>
            <a:r>
              <a:rPr lang="ko-KR" altLang="en-US" sz="1200" b="1" dirty="0">
                <a:sym typeface="Wingdings" panose="05000000000000000000" pitchFamily="2" charset="2"/>
              </a:rPr>
              <a:t>강사</a:t>
            </a:r>
            <a:r>
              <a:rPr lang="en-US" altLang="ko-KR" sz="1200" b="1" dirty="0">
                <a:sym typeface="Wingdings" panose="05000000000000000000" pitchFamily="2" charset="2"/>
              </a:rPr>
              <a:t>)</a:t>
            </a:r>
            <a:endParaRPr lang="ko-KR" altLang="en-US" sz="12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C555A4-E7FB-265B-C2E2-CA67BDEAFA6C}"/>
              </a:ext>
            </a:extLst>
          </p:cNvPr>
          <p:cNvSpPr txBox="1"/>
          <p:nvPr/>
        </p:nvSpPr>
        <p:spPr>
          <a:xfrm>
            <a:off x="9954199" y="1215703"/>
            <a:ext cx="2001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rgbClr val="553CC4"/>
                </a:solidFill>
              </a:rPr>
              <a:t>운영 담당자</a:t>
            </a:r>
            <a:endParaRPr kumimoji="1" lang="en-US" altLang="ko-KR" sz="1200" b="1" dirty="0">
              <a:solidFill>
                <a:srgbClr val="553CC4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C63CDA-8FE0-93FD-7664-EF5C6AF99257}"/>
              </a:ext>
            </a:extLst>
          </p:cNvPr>
          <p:cNvSpPr txBox="1"/>
          <p:nvPr/>
        </p:nvSpPr>
        <p:spPr>
          <a:xfrm>
            <a:off x="10129001" y="3586840"/>
            <a:ext cx="2001510" cy="1293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u="sng" dirty="0">
                <a:solidFill>
                  <a:srgbClr val="553CC4"/>
                </a:solidFill>
              </a:rPr>
              <a:t>검증된 </a:t>
            </a:r>
            <a:r>
              <a:rPr kumimoji="1" lang="en-US" altLang="ko-KR" sz="1200" b="1" u="sng" dirty="0">
                <a:solidFill>
                  <a:srgbClr val="553CC4"/>
                </a:solidFill>
              </a:rPr>
              <a:t>MSA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교육 플랫폼 활용</a:t>
            </a:r>
            <a:endParaRPr kumimoji="1" lang="en-US" altLang="ko-KR" sz="1200" b="1" u="sng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u="sng" dirty="0">
                <a:solidFill>
                  <a:srgbClr val="553CC4"/>
                </a:solidFill>
              </a:rPr>
              <a:t>실시간 교육생 진도 파악</a:t>
            </a:r>
            <a:r>
              <a:rPr kumimoji="1" lang="ko-KR" altLang="en-US" sz="1200" dirty="0">
                <a:solidFill>
                  <a:srgbClr val="553CC4"/>
                </a:solidFill>
              </a:rPr>
              <a:t> 및 질의 관리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수강생 화면지원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>
              <a:lnSpc>
                <a:spcPct val="110000"/>
              </a:lnSpc>
            </a:pPr>
            <a:endParaRPr kumimoji="1" lang="en-US" altLang="ko-KR" sz="1200" dirty="0">
              <a:solidFill>
                <a:srgbClr val="553CC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CC8C60-CCCB-49A2-2197-C132E470B14B}"/>
              </a:ext>
            </a:extLst>
          </p:cNvPr>
          <p:cNvSpPr txBox="1"/>
          <p:nvPr/>
        </p:nvSpPr>
        <p:spPr>
          <a:xfrm>
            <a:off x="9954199" y="3346736"/>
            <a:ext cx="2001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rgbClr val="553CC4"/>
                </a:solidFill>
              </a:rPr>
              <a:t>교육 강사</a:t>
            </a:r>
            <a:endParaRPr kumimoji="1" lang="en-US" altLang="ko-KR" sz="1200" b="1" dirty="0">
              <a:solidFill>
                <a:srgbClr val="553CC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2FCEC3-2DEA-4680-6E57-DE65FFCCC2CF}"/>
              </a:ext>
            </a:extLst>
          </p:cNvPr>
          <p:cNvSpPr txBox="1"/>
          <p:nvPr/>
        </p:nvSpPr>
        <p:spPr>
          <a:xfrm>
            <a:off x="10129001" y="5264214"/>
            <a:ext cx="200151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브라우저 기반 편리한 실습환경 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실습결과 제출 및 </a:t>
            </a:r>
            <a:r>
              <a:rPr kumimoji="1" lang="en-US" altLang="ko-KR" sz="1200" b="1" u="sng" dirty="0">
                <a:solidFill>
                  <a:srgbClr val="553CC4"/>
                </a:solidFill>
              </a:rPr>
              <a:t>AI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기반 자체 문제해결</a:t>
            </a:r>
            <a:endParaRPr kumimoji="1" lang="en-US" altLang="ko-KR" sz="1200" b="1" u="sng" dirty="0">
              <a:solidFill>
                <a:srgbClr val="553CC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0257B5-1906-85C8-AF66-5EFA1221631C}"/>
              </a:ext>
            </a:extLst>
          </p:cNvPr>
          <p:cNvSpPr txBox="1"/>
          <p:nvPr/>
        </p:nvSpPr>
        <p:spPr>
          <a:xfrm>
            <a:off x="9954199" y="5011018"/>
            <a:ext cx="2001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rgbClr val="553CC4"/>
                </a:solidFill>
              </a:rPr>
              <a:t>교육생</a:t>
            </a:r>
            <a:endParaRPr kumimoji="1" lang="en-US" altLang="ko-KR" sz="1200" b="1" dirty="0">
              <a:solidFill>
                <a:srgbClr val="553CC4"/>
              </a:solidFill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E2C1A349-B9A6-168B-5C12-214DEAC8E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012" y="2033081"/>
            <a:ext cx="3040454" cy="19878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FAEB3A1-2F7C-ECC6-9C34-DD8858191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6434" y="4730715"/>
            <a:ext cx="3395800" cy="21272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0248E284-E731-5C56-321F-14CAF1863A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2712" y="4730714"/>
            <a:ext cx="2796754" cy="21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11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77B8-0D8A-BD0A-6C09-3C0A0505F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0DC2751-C30C-09BA-198F-FAFA2977170E}"/>
              </a:ext>
            </a:extLst>
          </p:cNvPr>
          <p:cNvSpPr txBox="1"/>
          <p:nvPr/>
        </p:nvSpPr>
        <p:spPr>
          <a:xfrm>
            <a:off x="458826" y="249602"/>
            <a:ext cx="102289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교육운영</a:t>
            </a:r>
            <a:r>
              <a:rPr lang="en-US" altLang="ko-KR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(3/4) : </a:t>
            </a:r>
            <a:r>
              <a:rPr lang="ko-KR" altLang="en-US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단계별 미니 프로젝트 및 최종 </a:t>
            </a:r>
            <a:r>
              <a:rPr lang="en-US" altLang="ko-KR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Final Project </a:t>
            </a:r>
            <a:r>
              <a:rPr lang="ko-KR" altLang="en-US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실시 </a:t>
            </a:r>
            <a:endParaRPr sz="2800" dirty="0">
              <a:solidFill>
                <a:srgbClr val="553CC4"/>
              </a:solidFill>
              <a:latin typeface="Malgun Gothic"/>
              <a:cs typeface="Malgun Gothic"/>
            </a:endParaRPr>
          </a:p>
        </p:txBody>
      </p:sp>
      <p:sp>
        <p:nvSpPr>
          <p:cNvPr id="1066" name="모서리가 둥근 직사각형 8">
            <a:extLst>
              <a:ext uri="{FF2B5EF4-FFF2-40B4-BE49-F238E27FC236}">
                <a16:creationId xmlns:a16="http://schemas.microsoft.com/office/drawing/2014/main" id="{C8E37530-7467-B74C-D13F-F355407A2F33}"/>
              </a:ext>
            </a:extLst>
          </p:cNvPr>
          <p:cNvSpPr/>
          <p:nvPr/>
        </p:nvSpPr>
        <p:spPr>
          <a:xfrm>
            <a:off x="1907820" y="3751868"/>
            <a:ext cx="2305961" cy="1585182"/>
          </a:xfrm>
          <a:prstGeom prst="roundRect">
            <a:avLst>
              <a:gd name="adj" fmla="val 333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53CC4"/>
            </a:solidFill>
            <a:prstDash val="dash"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1. </a:t>
            </a:r>
            <a:r>
              <a:rPr kumimoji="1" lang="ko-KR" altLang="en-US" sz="1200" dirty="0">
                <a:solidFill>
                  <a:schemeClr val="tx1"/>
                </a:solidFill>
              </a:rPr>
              <a:t>단계별 미니 프로젝트 수행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RFP</a:t>
            </a:r>
            <a:r>
              <a:rPr kumimoji="1" lang="ko-KR" altLang="en-US" sz="1200" dirty="0">
                <a:solidFill>
                  <a:schemeClr val="tx1"/>
                </a:solidFill>
              </a:rPr>
              <a:t>기반 미니 프로젝트 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>
                <a:solidFill>
                  <a:schemeClr val="tx1"/>
                </a:solidFill>
              </a:rPr>
              <a:t>수행 결과물 수렴</a:t>
            </a:r>
            <a:r>
              <a:rPr kumimoji="1" lang="en-US" altLang="ko-KR" sz="1200" dirty="0">
                <a:solidFill>
                  <a:schemeClr val="tx1"/>
                </a:solidFill>
              </a:rPr>
              <a:t>/ </a:t>
            </a:r>
            <a:r>
              <a:rPr kumimoji="1" lang="ko-KR" altLang="en-US" sz="1200" dirty="0">
                <a:solidFill>
                  <a:schemeClr val="tx1"/>
                </a:solidFill>
              </a:rPr>
              <a:t>평가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2. </a:t>
            </a:r>
            <a:r>
              <a:rPr kumimoji="1" lang="ko-KR" altLang="en-US" sz="1200" dirty="0">
                <a:solidFill>
                  <a:schemeClr val="tx1"/>
                </a:solidFill>
              </a:rPr>
              <a:t>파이널 프로젝트 및 평가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>
                <a:solidFill>
                  <a:schemeClr val="tx1"/>
                </a:solidFill>
              </a:rPr>
              <a:t>평가 </a:t>
            </a:r>
            <a:r>
              <a:rPr kumimoji="1" lang="ko-KR" altLang="en-US" sz="1200" dirty="0" err="1">
                <a:solidFill>
                  <a:schemeClr val="tx1"/>
                </a:solidFill>
              </a:rPr>
              <a:t>플래닝</a:t>
            </a:r>
            <a:r>
              <a:rPr kumimoji="1" lang="en-US" altLang="ko-KR" sz="1200" dirty="0">
                <a:solidFill>
                  <a:schemeClr val="tx1"/>
                </a:solidFill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</a:rPr>
              <a:t>주제</a:t>
            </a:r>
            <a:r>
              <a:rPr kumimoji="1" lang="en-US" altLang="ko-KR" sz="1200" dirty="0">
                <a:solidFill>
                  <a:schemeClr val="tx1"/>
                </a:solidFill>
              </a:rPr>
              <a:t>, </a:t>
            </a:r>
            <a:r>
              <a:rPr kumimoji="1" lang="ko-KR" altLang="en-US" sz="1200" dirty="0">
                <a:solidFill>
                  <a:schemeClr val="tx1"/>
                </a:solidFill>
              </a:rPr>
              <a:t>개인</a:t>
            </a:r>
            <a:r>
              <a:rPr kumimoji="1" lang="en-US" altLang="ko-KR" sz="1200" dirty="0">
                <a:solidFill>
                  <a:schemeClr val="tx1"/>
                </a:solidFill>
              </a:rPr>
              <a:t>/</a:t>
            </a:r>
            <a:r>
              <a:rPr kumimoji="1" lang="ko-KR" altLang="en-US" sz="1200" dirty="0">
                <a:solidFill>
                  <a:schemeClr val="tx1"/>
                </a:solidFill>
              </a:rPr>
              <a:t>그룹</a:t>
            </a:r>
            <a:r>
              <a:rPr kumimoji="1" lang="en-US" altLang="ko-KR" sz="1200" dirty="0">
                <a:solidFill>
                  <a:schemeClr val="tx1"/>
                </a:solidFill>
              </a:rPr>
              <a:t>)</a:t>
            </a: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>
                <a:solidFill>
                  <a:schemeClr val="tx1"/>
                </a:solidFill>
              </a:rPr>
              <a:t>최종 발표 및 </a:t>
            </a:r>
            <a:r>
              <a:rPr kumimoji="1" lang="en-US" altLang="ko-KR" sz="1200" dirty="0">
                <a:solidFill>
                  <a:schemeClr val="tx1"/>
                </a:solidFill>
              </a:rPr>
              <a:t>Assessment</a:t>
            </a:r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순서도: 다른 페이지 연결선 2">
            <a:extLst>
              <a:ext uri="{FF2B5EF4-FFF2-40B4-BE49-F238E27FC236}">
                <a16:creationId xmlns:a16="http://schemas.microsoft.com/office/drawing/2014/main" id="{54C33DBE-9862-5642-97F2-C98625463BBD}"/>
              </a:ext>
            </a:extLst>
          </p:cNvPr>
          <p:cNvSpPr/>
          <p:nvPr/>
        </p:nvSpPr>
        <p:spPr>
          <a:xfrm>
            <a:off x="448666" y="1169252"/>
            <a:ext cx="1300480" cy="1311673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>
                <a:solidFill>
                  <a:schemeClr val="bg1"/>
                </a:solidFill>
              </a:rPr>
              <a:t>교육생</a:t>
            </a:r>
            <a:endParaRPr kumimoji="1"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선발</a:t>
            </a:r>
          </a:p>
        </p:txBody>
      </p:sp>
      <p:sp>
        <p:nvSpPr>
          <p:cNvPr id="4" name="순서도: 다른 페이지 연결선 3">
            <a:extLst>
              <a:ext uri="{FF2B5EF4-FFF2-40B4-BE49-F238E27FC236}">
                <a16:creationId xmlns:a16="http://schemas.microsoft.com/office/drawing/2014/main" id="{96C5BE56-8ACD-015D-BB35-1CB4D921BBBF}"/>
              </a:ext>
            </a:extLst>
          </p:cNvPr>
          <p:cNvSpPr/>
          <p:nvPr/>
        </p:nvSpPr>
        <p:spPr>
          <a:xfrm>
            <a:off x="448666" y="2569706"/>
            <a:ext cx="1300480" cy="1311673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>
                <a:solidFill>
                  <a:schemeClr val="bg1"/>
                </a:solidFill>
              </a:rPr>
              <a:t>강의 ／</a:t>
            </a:r>
            <a:endParaRPr kumimoji="1"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수강관리</a:t>
            </a: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744188C2-75CD-9A59-7CAB-167DCF1375AD}"/>
              </a:ext>
            </a:extLst>
          </p:cNvPr>
          <p:cNvSpPr/>
          <p:nvPr/>
        </p:nvSpPr>
        <p:spPr>
          <a:xfrm>
            <a:off x="448666" y="4020960"/>
            <a:ext cx="1300480" cy="1138738"/>
          </a:xfrm>
          <a:prstGeom prst="flowChartOffpageConnector">
            <a:avLst/>
          </a:prstGeom>
          <a:solidFill>
            <a:srgbClr val="553CC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/>
              <a:t>캡스톤</a:t>
            </a:r>
            <a:endParaRPr kumimoji="1" lang="en-US" altLang="ko-KR" sz="1400" b="1" dirty="0"/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/>
              <a:t>프로젝트</a:t>
            </a:r>
          </a:p>
        </p:txBody>
      </p:sp>
      <p:sp>
        <p:nvSpPr>
          <p:cNvPr id="8" name="순서도: 다른 페이지 연결선 7">
            <a:extLst>
              <a:ext uri="{FF2B5EF4-FFF2-40B4-BE49-F238E27FC236}">
                <a16:creationId xmlns:a16="http://schemas.microsoft.com/office/drawing/2014/main" id="{0944EAB4-E3BC-8F9A-5F9B-1D33D7551280}"/>
              </a:ext>
            </a:extLst>
          </p:cNvPr>
          <p:cNvSpPr/>
          <p:nvPr/>
        </p:nvSpPr>
        <p:spPr>
          <a:xfrm>
            <a:off x="448666" y="5337051"/>
            <a:ext cx="1300480" cy="1138738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과정종료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BF1D86-622C-0ED0-FC1B-9FD9E5538F01}"/>
              </a:ext>
            </a:extLst>
          </p:cNvPr>
          <p:cNvCxnSpPr>
            <a:cxnSpLocks/>
          </p:cNvCxnSpPr>
          <p:nvPr/>
        </p:nvCxnSpPr>
        <p:spPr>
          <a:xfrm>
            <a:off x="1742493" y="4529661"/>
            <a:ext cx="1688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CB16D9D-D47A-E667-233B-D40D0D6C7F1F}"/>
              </a:ext>
            </a:extLst>
          </p:cNvPr>
          <p:cNvSpPr txBox="1"/>
          <p:nvPr/>
        </p:nvSpPr>
        <p:spPr>
          <a:xfrm>
            <a:off x="9954199" y="1253963"/>
            <a:ext cx="2001510" cy="170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rgbClr val="553CC4"/>
                </a:solidFill>
              </a:rPr>
              <a:t>매 단계 종료 시 마다 미니 프로젝트 실시</a:t>
            </a:r>
            <a:endParaRPr kumimoji="1" lang="en-US" altLang="ko-KR" sz="1200" b="1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b="1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미니 프로젝트를 위한 </a:t>
            </a:r>
            <a:r>
              <a:rPr kumimoji="1" lang="en-US" altLang="ko-KR" sz="1200" dirty="0">
                <a:solidFill>
                  <a:srgbClr val="553CC4"/>
                </a:solidFill>
              </a:rPr>
              <a:t>RFP </a:t>
            </a:r>
            <a:r>
              <a:rPr kumimoji="1" lang="ko-KR" altLang="en-US" sz="1200" dirty="0">
                <a:solidFill>
                  <a:srgbClr val="553CC4"/>
                </a:solidFill>
              </a:rPr>
              <a:t>작성 및 배포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기간 내 수행 및 평가실시</a:t>
            </a:r>
            <a:endParaRPr kumimoji="1" lang="en-US" altLang="ko-KR" sz="1200" dirty="0">
              <a:solidFill>
                <a:srgbClr val="553CC4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C5C8488-69CA-D0E3-0173-9D8AA95F2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391" y="1175318"/>
            <a:ext cx="4034586" cy="2317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807E17-9BEF-D211-63B8-8F05CB948EFB}"/>
              </a:ext>
            </a:extLst>
          </p:cNvPr>
          <p:cNvSpPr txBox="1"/>
          <p:nvPr/>
        </p:nvSpPr>
        <p:spPr>
          <a:xfrm>
            <a:off x="4865000" y="892766"/>
            <a:ext cx="2193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en-US" altLang="ko-KR" sz="1200" b="1" dirty="0"/>
              <a:t>Level 1 </a:t>
            </a:r>
            <a:r>
              <a:rPr lang="ko-KR" altLang="en-US" sz="1200" b="1" dirty="0"/>
              <a:t>미니프로젝트 </a:t>
            </a:r>
            <a:r>
              <a:rPr lang="en-US" altLang="ko-KR" sz="1200" b="1" dirty="0"/>
              <a:t>RFP</a:t>
            </a:r>
            <a:endParaRPr lang="ko-KR" altLang="en-US" sz="12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5A4660E-8B02-358D-298B-490B42ACB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235" y="1905737"/>
            <a:ext cx="4314633" cy="22314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F13F91-D0C5-56A2-FD9C-71C28F4D2D6F}"/>
              </a:ext>
            </a:extLst>
          </p:cNvPr>
          <p:cNvSpPr txBox="1"/>
          <p:nvPr/>
        </p:nvSpPr>
        <p:spPr>
          <a:xfrm>
            <a:off x="6462382" y="1615646"/>
            <a:ext cx="219348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en-US" altLang="ko-KR" sz="1200" b="1" dirty="0"/>
              <a:t>Level 2 </a:t>
            </a:r>
            <a:r>
              <a:rPr lang="ko-KR" altLang="en-US" sz="1200" b="1" dirty="0"/>
              <a:t>미니프로젝트 </a:t>
            </a:r>
            <a:r>
              <a:rPr lang="en-US" altLang="ko-KR" sz="1200" b="1" dirty="0"/>
              <a:t>RFP</a:t>
            </a:r>
            <a:endParaRPr lang="ko-KR" altLang="en-US" sz="1200" b="1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EC9398E-7358-8C58-BB89-84E152D5B2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528" y="2901343"/>
            <a:ext cx="4246888" cy="2151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61762B2-9AC6-EFEC-5EF1-9C5B6DF0A7BF}"/>
              </a:ext>
            </a:extLst>
          </p:cNvPr>
          <p:cNvSpPr txBox="1"/>
          <p:nvPr/>
        </p:nvSpPr>
        <p:spPr>
          <a:xfrm>
            <a:off x="7631773" y="2616579"/>
            <a:ext cx="2193486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en-US" altLang="ko-KR" sz="1200" b="1" dirty="0"/>
              <a:t>Level 3 </a:t>
            </a:r>
            <a:r>
              <a:rPr lang="ko-KR" altLang="en-US" sz="1200" b="1" dirty="0"/>
              <a:t>미니프로젝트 </a:t>
            </a:r>
            <a:r>
              <a:rPr lang="en-US" altLang="ko-KR" sz="1200" b="1" dirty="0"/>
              <a:t>RFP</a:t>
            </a:r>
            <a:endParaRPr lang="ko-KR" altLang="en-US" sz="12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7A66FA4C-708B-B16F-0081-2EB4FF35D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855" y="3846026"/>
            <a:ext cx="5427469" cy="301197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BE3193F-0551-E9BF-75EF-46D6D4872B2C}"/>
              </a:ext>
            </a:extLst>
          </p:cNvPr>
          <p:cNvSpPr txBox="1"/>
          <p:nvPr/>
        </p:nvSpPr>
        <p:spPr>
          <a:xfrm>
            <a:off x="9954199" y="4179389"/>
            <a:ext cx="2001510" cy="1903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필기 </a:t>
            </a:r>
            <a:r>
              <a:rPr kumimoji="1" lang="ko-KR" altLang="en-US" sz="1200" dirty="0" err="1">
                <a:solidFill>
                  <a:srgbClr val="553CC4"/>
                </a:solidFill>
              </a:rPr>
              <a:t>문항지</a:t>
            </a:r>
            <a:r>
              <a:rPr kumimoji="1" lang="ko-KR" altLang="en-US" sz="1200" dirty="0">
                <a:solidFill>
                  <a:srgbClr val="553CC4"/>
                </a:solidFill>
              </a:rPr>
              <a:t> 구성 </a:t>
            </a:r>
            <a:r>
              <a:rPr kumimoji="1" lang="en-US" altLang="ko-KR" sz="1200" dirty="0">
                <a:solidFill>
                  <a:srgbClr val="553CC4"/>
                </a:solidFill>
              </a:rPr>
              <a:t>: </a:t>
            </a:r>
            <a:r>
              <a:rPr kumimoji="1" lang="ko-KR" altLang="en-US" sz="1200" dirty="0">
                <a:solidFill>
                  <a:srgbClr val="553CC4"/>
                </a:solidFill>
              </a:rPr>
              <a:t>총 </a:t>
            </a:r>
            <a:r>
              <a:rPr kumimoji="1" lang="en-US" altLang="ko-KR" sz="1200" dirty="0">
                <a:solidFill>
                  <a:srgbClr val="553CC4"/>
                </a:solidFill>
              </a:rPr>
              <a:t>30 </a:t>
            </a:r>
            <a:r>
              <a:rPr kumimoji="1" lang="ko-KR" altLang="en-US" sz="1200" dirty="0">
                <a:solidFill>
                  <a:srgbClr val="553CC4"/>
                </a:solidFill>
              </a:rPr>
              <a:t>문항 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캡스톤 프로젝트 </a:t>
            </a:r>
            <a:r>
              <a:rPr kumimoji="1" lang="ko-KR" altLang="en-US" sz="1200" dirty="0" err="1">
                <a:solidFill>
                  <a:srgbClr val="553CC4"/>
                </a:solidFill>
              </a:rPr>
              <a:t>플래닝</a:t>
            </a:r>
            <a:r>
              <a:rPr kumimoji="1" lang="en-US" altLang="ko-KR" sz="1200" dirty="0">
                <a:solidFill>
                  <a:srgbClr val="553CC4"/>
                </a:solidFill>
              </a:rPr>
              <a:t>(</a:t>
            </a:r>
            <a:r>
              <a:rPr kumimoji="1" lang="ko-KR" altLang="en-US" sz="1200" dirty="0">
                <a:solidFill>
                  <a:srgbClr val="553CC4"/>
                </a:solidFill>
              </a:rPr>
              <a:t>개인별</a:t>
            </a:r>
            <a:r>
              <a:rPr kumimoji="1" lang="en-US" altLang="ko-KR" sz="1200" dirty="0">
                <a:solidFill>
                  <a:srgbClr val="553CC4"/>
                </a:solidFill>
              </a:rPr>
              <a:t>, </a:t>
            </a:r>
            <a:r>
              <a:rPr kumimoji="1" lang="ko-KR" altLang="en-US" sz="1200" dirty="0">
                <a:solidFill>
                  <a:srgbClr val="553CC4"/>
                </a:solidFill>
              </a:rPr>
              <a:t>팀별</a:t>
            </a:r>
            <a:r>
              <a:rPr kumimoji="1" lang="en-US" altLang="ko-KR" sz="1200" dirty="0">
                <a:solidFill>
                  <a:srgbClr val="553CC4"/>
                </a:solidFill>
              </a:rPr>
              <a:t>)</a:t>
            </a: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수행평가를 위한 가중치가 설정된 체크 포인트 작성 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평가위원 구성 및 발표 평가</a:t>
            </a:r>
            <a:endParaRPr kumimoji="1" lang="en-US" altLang="ko-KR" sz="1200" dirty="0">
              <a:solidFill>
                <a:srgbClr val="553CC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E145B0-502B-B938-7FAE-338AEDA16226}"/>
              </a:ext>
            </a:extLst>
          </p:cNvPr>
          <p:cNvSpPr txBox="1"/>
          <p:nvPr/>
        </p:nvSpPr>
        <p:spPr>
          <a:xfrm>
            <a:off x="9954199" y="3225542"/>
            <a:ext cx="2001510" cy="68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b="1" dirty="0">
                <a:solidFill>
                  <a:srgbClr val="553CC4"/>
                </a:solidFill>
              </a:rPr>
              <a:t>종합 필기시험 및 실습평가를 위한 캡스톤 프로젝트 병행 실시</a:t>
            </a:r>
            <a:endParaRPr kumimoji="1" lang="en-US" altLang="ko-KR" sz="1200" dirty="0">
              <a:solidFill>
                <a:srgbClr val="553C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44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84390-7D75-423C-3BEF-17852D1CF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6564C3E7-718D-ECB4-6349-38A6F0415D2F}"/>
              </a:ext>
            </a:extLst>
          </p:cNvPr>
          <p:cNvSpPr txBox="1"/>
          <p:nvPr/>
        </p:nvSpPr>
        <p:spPr>
          <a:xfrm>
            <a:off x="458826" y="249602"/>
            <a:ext cx="1022896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교육운영</a:t>
            </a:r>
            <a:r>
              <a:rPr lang="en-US" altLang="ko-KR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(4/4) : </a:t>
            </a:r>
            <a:r>
              <a:rPr lang="ko-KR" altLang="en-US" sz="2000" spc="85" dirty="0">
                <a:solidFill>
                  <a:srgbClr val="553CC4"/>
                </a:solidFill>
                <a:latin typeface="Malgun Gothic"/>
                <a:cs typeface="Malgun Gothic"/>
              </a:rPr>
              <a:t>과정 종료에 따른 종합 평가 및 사후처리 </a:t>
            </a:r>
            <a:endParaRPr sz="2800" dirty="0">
              <a:solidFill>
                <a:srgbClr val="553CC4"/>
              </a:solidFill>
              <a:latin typeface="Malgun Gothic"/>
              <a:cs typeface="Malgun Gothic"/>
            </a:endParaRPr>
          </a:p>
        </p:txBody>
      </p:sp>
      <p:sp>
        <p:nvSpPr>
          <p:cNvPr id="1066" name="모서리가 둥근 직사각형 8">
            <a:extLst>
              <a:ext uri="{FF2B5EF4-FFF2-40B4-BE49-F238E27FC236}">
                <a16:creationId xmlns:a16="http://schemas.microsoft.com/office/drawing/2014/main" id="{BE6CB70C-1697-570A-60B1-69F31B14E0A9}"/>
              </a:ext>
            </a:extLst>
          </p:cNvPr>
          <p:cNvSpPr/>
          <p:nvPr/>
        </p:nvSpPr>
        <p:spPr>
          <a:xfrm>
            <a:off x="1907821" y="5223517"/>
            <a:ext cx="2127534" cy="1365805"/>
          </a:xfrm>
          <a:prstGeom prst="roundRect">
            <a:avLst>
              <a:gd name="adj" fmla="val 3339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553CC4"/>
            </a:solidFill>
            <a:prstDash val="dash"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r>
              <a:rPr kumimoji="1" lang="ko-KR" altLang="en-US" sz="1200" dirty="0">
                <a:solidFill>
                  <a:schemeClr val="tx1"/>
                </a:solidFill>
              </a:rPr>
              <a:t> </a:t>
            </a:r>
            <a:r>
              <a:rPr kumimoji="1" lang="en-US" altLang="ko-KR" sz="1200" dirty="0">
                <a:solidFill>
                  <a:schemeClr val="tx1"/>
                </a:solidFill>
              </a:rPr>
              <a:t>1. </a:t>
            </a:r>
            <a:r>
              <a:rPr kumimoji="1" lang="ko-KR" altLang="en-US" sz="1200" dirty="0">
                <a:solidFill>
                  <a:schemeClr val="tx1"/>
                </a:solidFill>
              </a:rPr>
              <a:t>최종 평가 결과 사후처리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marL="228600" indent="-228600">
              <a:buAutoNum type="arabicPeriod"/>
            </a:pP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2. </a:t>
            </a:r>
            <a:r>
              <a:rPr kumimoji="1" lang="ko-KR" altLang="en-US" sz="1200" dirty="0">
                <a:solidFill>
                  <a:schemeClr val="tx1"/>
                </a:solidFill>
              </a:rPr>
              <a:t>종료관리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>
                <a:solidFill>
                  <a:schemeClr val="tx1"/>
                </a:solidFill>
              </a:rPr>
              <a:t>만족도 평가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>
                <a:solidFill>
                  <a:schemeClr val="tx1"/>
                </a:solidFill>
              </a:rPr>
              <a:t>수료여부 확인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r>
              <a:rPr kumimoji="1" lang="en-US" altLang="ko-KR" sz="1200" dirty="0">
                <a:solidFill>
                  <a:schemeClr val="tx1"/>
                </a:solidFill>
              </a:rPr>
              <a:t>  - </a:t>
            </a:r>
            <a:r>
              <a:rPr kumimoji="1" lang="ko-KR" altLang="en-US" sz="1200" dirty="0">
                <a:solidFill>
                  <a:schemeClr val="tx1"/>
                </a:solidFill>
              </a:rPr>
              <a:t>현업 담당부서에 전달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3" name="순서도: 다른 페이지 연결선 2">
            <a:extLst>
              <a:ext uri="{FF2B5EF4-FFF2-40B4-BE49-F238E27FC236}">
                <a16:creationId xmlns:a16="http://schemas.microsoft.com/office/drawing/2014/main" id="{0BBE0089-8142-6752-CD6B-65D5957015F0}"/>
              </a:ext>
            </a:extLst>
          </p:cNvPr>
          <p:cNvSpPr/>
          <p:nvPr/>
        </p:nvSpPr>
        <p:spPr>
          <a:xfrm>
            <a:off x="448666" y="1169252"/>
            <a:ext cx="1300480" cy="1311673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>
                <a:solidFill>
                  <a:schemeClr val="bg1"/>
                </a:solidFill>
              </a:rPr>
              <a:t>교육생</a:t>
            </a:r>
            <a:endParaRPr kumimoji="1"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선발</a:t>
            </a:r>
          </a:p>
        </p:txBody>
      </p:sp>
      <p:sp>
        <p:nvSpPr>
          <p:cNvPr id="4" name="순서도: 다른 페이지 연결선 3">
            <a:extLst>
              <a:ext uri="{FF2B5EF4-FFF2-40B4-BE49-F238E27FC236}">
                <a16:creationId xmlns:a16="http://schemas.microsoft.com/office/drawing/2014/main" id="{C1D552CC-F907-6EA4-9BB5-6F7AF4556DED}"/>
              </a:ext>
            </a:extLst>
          </p:cNvPr>
          <p:cNvSpPr/>
          <p:nvPr/>
        </p:nvSpPr>
        <p:spPr>
          <a:xfrm>
            <a:off x="448666" y="2569706"/>
            <a:ext cx="1300480" cy="1311673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>
                <a:solidFill>
                  <a:schemeClr val="bg1"/>
                </a:solidFill>
              </a:rPr>
              <a:t>강의 ／</a:t>
            </a:r>
            <a:endParaRPr kumimoji="1"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수강관리</a:t>
            </a:r>
          </a:p>
        </p:txBody>
      </p:sp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CA1333EC-5F7C-FEE1-49CE-39D7E49497C1}"/>
              </a:ext>
            </a:extLst>
          </p:cNvPr>
          <p:cNvSpPr/>
          <p:nvPr/>
        </p:nvSpPr>
        <p:spPr>
          <a:xfrm>
            <a:off x="448666" y="4020960"/>
            <a:ext cx="1300480" cy="1138738"/>
          </a:xfrm>
          <a:prstGeom prst="flowChartOffpageConnector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>
                <a:solidFill>
                  <a:schemeClr val="bg1"/>
                </a:solidFill>
              </a:rPr>
              <a:t>캡스톤</a:t>
            </a:r>
            <a:endParaRPr kumimoji="1" lang="en-US" altLang="ko-KR" sz="1400" b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400" b="1" dirty="0">
                <a:solidFill>
                  <a:schemeClr val="bg1"/>
                </a:solidFill>
              </a:rPr>
              <a:t>프로젝트</a:t>
            </a:r>
          </a:p>
        </p:txBody>
      </p:sp>
      <p:sp>
        <p:nvSpPr>
          <p:cNvPr id="8" name="순서도: 다른 페이지 연결선 7">
            <a:extLst>
              <a:ext uri="{FF2B5EF4-FFF2-40B4-BE49-F238E27FC236}">
                <a16:creationId xmlns:a16="http://schemas.microsoft.com/office/drawing/2014/main" id="{C804E327-87D3-07B2-ACE1-15BA80BC16DC}"/>
              </a:ext>
            </a:extLst>
          </p:cNvPr>
          <p:cNvSpPr/>
          <p:nvPr/>
        </p:nvSpPr>
        <p:spPr>
          <a:xfrm>
            <a:off x="448666" y="5337051"/>
            <a:ext cx="1300480" cy="1138738"/>
          </a:xfrm>
          <a:prstGeom prst="flowChartOffpageConnector">
            <a:avLst/>
          </a:prstGeom>
          <a:solidFill>
            <a:srgbClr val="553CC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400" b="1" dirty="0"/>
              <a:t>과정종료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1215917-175D-1EF0-D109-DF57BD9A52BE}"/>
              </a:ext>
            </a:extLst>
          </p:cNvPr>
          <p:cNvCxnSpPr>
            <a:cxnSpLocks/>
          </p:cNvCxnSpPr>
          <p:nvPr/>
        </p:nvCxnSpPr>
        <p:spPr>
          <a:xfrm>
            <a:off x="1742493" y="5910055"/>
            <a:ext cx="1688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06D4DB-7A11-EA96-D6C2-DA697D98DAF7}"/>
              </a:ext>
            </a:extLst>
          </p:cNvPr>
          <p:cNvSpPr txBox="1"/>
          <p:nvPr/>
        </p:nvSpPr>
        <p:spPr>
          <a:xfrm>
            <a:off x="4134244" y="4220708"/>
            <a:ext cx="258897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개별평가 결과 </a:t>
            </a:r>
            <a:r>
              <a:rPr lang="en-US" altLang="ko-KR" sz="1200" b="1" dirty="0"/>
              <a:t>- </a:t>
            </a:r>
            <a:r>
              <a:rPr lang="ko-KR" altLang="en-US" sz="1200" b="1" dirty="0"/>
              <a:t>홍길동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E6AE569-3EAB-87BD-6CF0-F8AE78F3D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486" y="4548710"/>
            <a:ext cx="2522729" cy="2035245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B17357A2-AA2B-A736-D561-FBF5210B2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005" y="1252398"/>
            <a:ext cx="2851056" cy="39550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251E81C-2201-995F-8351-17FC6CEBF2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44" t="36737" r="10617" b="23812"/>
          <a:stretch/>
        </p:blipFill>
        <p:spPr>
          <a:xfrm>
            <a:off x="6364393" y="4684706"/>
            <a:ext cx="2588972" cy="2045608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59AA9E6-AA29-C5C1-4A19-86B163043342}"/>
              </a:ext>
            </a:extLst>
          </p:cNvPr>
          <p:cNvSpPr txBox="1"/>
          <p:nvPr/>
        </p:nvSpPr>
        <p:spPr>
          <a:xfrm>
            <a:off x="7805417" y="954947"/>
            <a:ext cx="1951444" cy="2785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82563" indent="-182563" algn="r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종합평가 상세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81C947-3690-7941-4A3F-5CC44E572339}"/>
              </a:ext>
            </a:extLst>
          </p:cNvPr>
          <p:cNvSpPr txBox="1"/>
          <p:nvPr/>
        </p:nvSpPr>
        <p:spPr>
          <a:xfrm>
            <a:off x="2420700" y="981619"/>
            <a:ext cx="1951444" cy="2785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82563" indent="-182563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종합 평가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477E9E-D623-DA6E-E9AA-36D7E5D78017}"/>
              </a:ext>
            </a:extLst>
          </p:cNvPr>
          <p:cNvSpPr txBox="1"/>
          <p:nvPr/>
        </p:nvSpPr>
        <p:spPr>
          <a:xfrm>
            <a:off x="8462375" y="6337289"/>
            <a:ext cx="129448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82563" indent="-182563" algn="r">
              <a:buFont typeface="Wingdings" panose="05000000000000000000" pitchFamily="2" charset="2"/>
              <a:buChar char="ü"/>
            </a:pPr>
            <a:r>
              <a:rPr lang="ko-KR" altLang="en-US" sz="1200" b="1" dirty="0"/>
              <a:t>팀 평가 결과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AFDFCB-187B-9160-E93A-180F4AA336AA}"/>
              </a:ext>
            </a:extLst>
          </p:cNvPr>
          <p:cNvSpPr txBox="1"/>
          <p:nvPr/>
        </p:nvSpPr>
        <p:spPr>
          <a:xfrm>
            <a:off x="9954199" y="1911861"/>
            <a:ext cx="2001510" cy="3528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과정 종료에 따른 최종 종합 평가 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수료 여부에 따른 </a:t>
            </a:r>
            <a:r>
              <a:rPr kumimoji="1" lang="ko-KR" altLang="en-US" sz="1200" dirty="0" err="1">
                <a:solidFill>
                  <a:srgbClr val="553CC4"/>
                </a:solidFill>
              </a:rPr>
              <a:t>수료층</a:t>
            </a:r>
            <a:r>
              <a:rPr kumimoji="1" lang="ko-KR" altLang="en-US" sz="1200" dirty="0">
                <a:solidFill>
                  <a:srgbClr val="553CC4"/>
                </a:solidFill>
              </a:rPr>
              <a:t> 발급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개별</a:t>
            </a:r>
            <a:r>
              <a:rPr kumimoji="1" lang="en-US" altLang="ko-KR" sz="1200" dirty="0">
                <a:solidFill>
                  <a:srgbClr val="553CC4"/>
                </a:solidFill>
              </a:rPr>
              <a:t>/</a:t>
            </a:r>
            <a:r>
              <a:rPr kumimoji="1" lang="ko-KR" altLang="en-US" sz="1200" dirty="0">
                <a:solidFill>
                  <a:srgbClr val="553CC4"/>
                </a:solidFill>
              </a:rPr>
              <a:t>팀별 </a:t>
            </a:r>
            <a:r>
              <a:rPr kumimoji="1" lang="en-US" altLang="ko-KR" sz="1200" b="1" u="sng" dirty="0">
                <a:solidFill>
                  <a:srgbClr val="553CC4"/>
                </a:solidFill>
              </a:rPr>
              <a:t>Radar Chart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기반 </a:t>
            </a:r>
            <a:r>
              <a:rPr kumimoji="1" lang="en-US" altLang="ko-KR" sz="1200" b="1" u="sng" dirty="0">
                <a:solidFill>
                  <a:srgbClr val="553CC4"/>
                </a:solidFill>
              </a:rPr>
              <a:t>Skill Set </a:t>
            </a:r>
            <a:r>
              <a:rPr kumimoji="1" lang="ko-KR" altLang="en-US" sz="1200" b="1" u="sng" dirty="0">
                <a:solidFill>
                  <a:srgbClr val="553CC4"/>
                </a:solidFill>
              </a:rPr>
              <a:t>분석 </a:t>
            </a:r>
            <a:r>
              <a:rPr kumimoji="1" lang="ko-KR" altLang="en-US" sz="1200" dirty="0">
                <a:solidFill>
                  <a:srgbClr val="553CC4"/>
                </a:solidFill>
              </a:rPr>
              <a:t>및 보완 내용 추천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dirty="0">
              <a:solidFill>
                <a:srgbClr val="553CC4"/>
              </a:solidFill>
            </a:endParaRPr>
          </a:p>
          <a:p>
            <a:pPr marL="171450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>
                <a:solidFill>
                  <a:srgbClr val="553CC4"/>
                </a:solidFill>
              </a:rPr>
              <a:t>평가를 통해 상위 </a:t>
            </a:r>
            <a:r>
              <a:rPr kumimoji="1" lang="en-US" altLang="ko-KR" sz="1200" dirty="0">
                <a:solidFill>
                  <a:srgbClr val="553CC4"/>
                </a:solidFill>
              </a:rPr>
              <a:t>10%</a:t>
            </a:r>
            <a:r>
              <a:rPr kumimoji="1" lang="ko-KR" altLang="en-US" sz="1200" dirty="0">
                <a:solidFill>
                  <a:srgbClr val="553CC4"/>
                </a:solidFill>
              </a:rPr>
              <a:t>인력은 즉시 현장 프로젝트에 투입</a:t>
            </a:r>
            <a:endParaRPr kumimoji="1" lang="en-US" altLang="ko-KR" sz="1200" dirty="0">
              <a:solidFill>
                <a:srgbClr val="553CC4"/>
              </a:solidFill>
            </a:endParaRPr>
          </a:p>
          <a:p>
            <a:pPr>
              <a:lnSpc>
                <a:spcPct val="110000"/>
              </a:lnSpc>
            </a:pPr>
            <a:endParaRPr kumimoji="1" lang="en-US" altLang="ko-KR" sz="1200" dirty="0">
              <a:solidFill>
                <a:srgbClr val="553CC4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B76A4A7-A7A5-78FB-2EC1-62B775D3F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0700" y="1279589"/>
            <a:ext cx="4236967" cy="257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2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878E77E-93AE-E014-369B-F622A558B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US" altLang="en-US"/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42E248C6-24A4-D92D-5E3A-AFC29FA46FB0}"/>
              </a:ext>
            </a:extLst>
          </p:cNvPr>
          <p:cNvSpPr txBox="1"/>
          <p:nvPr/>
        </p:nvSpPr>
        <p:spPr>
          <a:xfrm>
            <a:off x="458827" y="249602"/>
            <a:ext cx="405874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altLang="ko-KR" sz="2800" b="1" spc="85" dirty="0">
                <a:solidFill>
                  <a:srgbClr val="2C2C2C"/>
                </a:solidFill>
                <a:latin typeface="Malgun Gothic"/>
                <a:cs typeface="Malgun Gothic"/>
              </a:rPr>
              <a:t>Mentors and Coaches</a:t>
            </a:r>
            <a:endParaRPr sz="2800" dirty="0">
              <a:latin typeface="Malgun Gothic"/>
              <a:cs typeface="Malgun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946C44-5CE4-71EF-8068-43CC64C2A09D}"/>
              </a:ext>
            </a:extLst>
          </p:cNvPr>
          <p:cNvGrpSpPr/>
          <p:nvPr/>
        </p:nvGrpSpPr>
        <p:grpSpPr>
          <a:xfrm>
            <a:off x="263136" y="861036"/>
            <a:ext cx="9922586" cy="5747362"/>
            <a:chOff x="263136" y="1103406"/>
            <a:chExt cx="10197834" cy="5747362"/>
          </a:xfrm>
        </p:grpSpPr>
        <p:sp>
          <p:nvSpPr>
            <p:cNvPr id="6" name="Rectangle 4">
              <a:extLst>
                <a:ext uri="{FF2B5EF4-FFF2-40B4-BE49-F238E27FC236}">
                  <a16:creationId xmlns:a16="http://schemas.microsoft.com/office/drawing/2014/main" id="{918F783D-90D9-48BC-A0C1-FEE7292D69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36" y="3379240"/>
              <a:ext cx="2358528" cy="3471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en-US" sz="1200" b="1" i="0" u="sng" strike="noStrike" cap="none" normalizeH="0" baseline="0" dirty="0">
                  <a:ln>
                    <a:noFill/>
                  </a:ln>
                  <a:solidFill>
                    <a:srgbClr val="553CC4"/>
                  </a:solidFill>
                  <a:effectLst/>
                  <a:latin typeface="Arial" panose="020B0604020202020204" pitchFamily="34" charset="0"/>
                  <a:ea typeface="system-ui"/>
                </a:rPr>
                <a:t>장진영</a:t>
              </a:r>
              <a:r>
                <a:rPr lang="ko-KR" altLang="en-US" sz="1200" b="1" u="sng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  </a:t>
              </a:r>
              <a:r>
                <a:rPr kumimoji="0" lang="ko-US" altLang="ko-US" sz="1200" b="1" i="0" u="sng" strike="noStrike" cap="none" normalizeH="0" baseline="0" dirty="0">
                  <a:ln>
                    <a:noFill/>
                  </a:ln>
                  <a:solidFill>
                    <a:srgbClr val="553CC4"/>
                  </a:solidFill>
                  <a:effectLst/>
                  <a:latin typeface="Arial" panose="020B0604020202020204" pitchFamily="34" charset="0"/>
                  <a:ea typeface="system-ui"/>
                </a:rPr>
                <a:t>유엔진솔루션즈 대표이사</a:t>
              </a:r>
              <a:br>
                <a:rPr kumimoji="0" lang="ko-US" altLang="ko-US" sz="12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br>
                <a:rPr kumimoji="0" lang="ko-US" altLang="ko-US" sz="12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en-US" altLang="ko-US" sz="1100" b="1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MSA School </a:t>
              </a:r>
              <a:r>
                <a:rPr kumimoji="0" lang="ko-KR" altLang="en-US" sz="1100" b="1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대표 강사</a:t>
              </a:r>
              <a:endParaRPr kumimoji="0" lang="en-US" altLang="ko-KR" sz="11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marR="0" lvl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kumimoji="0" lang="en-US" altLang="ko-US" sz="1100" b="0" i="0" u="none" strike="noStrike" cap="none" normalizeH="0" baseline="0" dirty="0" err="1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SAF</a:t>
              </a:r>
              <a:r>
                <a:rPr lang="en-US" altLang="ko-US" sz="1100" dirty="0" err="1">
                  <a:solidFill>
                    <a:srgbClr val="4A5568"/>
                  </a:solidFill>
                  <a:latin typeface="Arial" panose="020B0604020202020204" pitchFamily="34" charset="0"/>
                  <a:ea typeface="system-ui"/>
                </a:rPr>
                <a:t>e</a:t>
              </a:r>
              <a:r>
                <a:rPr lang="en-US" altLang="ko-US" sz="1100" dirty="0">
                  <a:solidFill>
                    <a:srgbClr val="4A5568"/>
                  </a:solidFill>
                  <a:latin typeface="Arial" panose="020B0604020202020204" pitchFamily="34" charset="0"/>
                  <a:ea typeface="system-ui"/>
                </a:rPr>
                <a:t> </a:t>
              </a:r>
              <a:r>
                <a:rPr lang="ko-KR" altLang="en-US" sz="1100" dirty="0">
                  <a:solidFill>
                    <a:srgbClr val="4A5568"/>
                  </a:solidFill>
                  <a:latin typeface="Arial" panose="020B0604020202020204" pitchFamily="34" charset="0"/>
                  <a:ea typeface="system-ui"/>
                </a:rPr>
                <a:t>공인 컨설턴트</a:t>
              </a:r>
              <a:endParaRPr lang="en-US" altLang="ko-KR" sz="11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endParaRPr>
            </a:p>
            <a:p>
              <a:pPr marR="0" lvl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tabLst/>
              </a:pPr>
              <a:r>
                <a:rPr lang="en-US" altLang="ko-KR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SDS, SK, LGU+ </a:t>
              </a:r>
              <a:r>
                <a:rPr lang="ko-KR" altLang="en-US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클라우드 </a:t>
              </a:r>
              <a:r>
                <a:rPr lang="ko-KR" altLang="en-US" sz="1100" b="1" dirty="0" err="1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아키텍트</a:t>
              </a:r>
              <a:r>
                <a:rPr lang="ko-KR" altLang="en-US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 과정 </a:t>
              </a:r>
              <a:r>
                <a:rPr lang="ko-KR" altLang="en-US" sz="1100" b="1" dirty="0" err="1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주강사</a:t>
              </a:r>
              <a:endParaRPr lang="en-US" altLang="ko-KR" sz="1100" b="1" dirty="0">
                <a:solidFill>
                  <a:srgbClr val="553CC4"/>
                </a:solidFill>
                <a:latin typeface="Arial" panose="020B0604020202020204" pitchFamily="34" charset="0"/>
                <a:ea typeface="system-ui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(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전</a:t>
              </a:r>
              <a:r>
                <a:rPr kumimoji="0" lang="en-US" altLang="ko-KR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)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 </a:t>
              </a:r>
              <a:r>
                <a:rPr kumimoji="0" lang="en-US" altLang="ko-KR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OMG / </a:t>
              </a:r>
              <a:r>
                <a:rPr kumimoji="0" lang="en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SEMAT 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국제 표준 도구 </a:t>
              </a:r>
              <a:endPara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dirty="0">
                  <a:solidFill>
                    <a:srgbClr val="4A5568"/>
                  </a:solidFill>
                  <a:latin typeface="Arial" panose="020B0604020202020204" pitchFamily="34" charset="0"/>
                  <a:ea typeface="system-ui"/>
                </a:rPr>
                <a:t>분과 위원</a:t>
              </a:r>
              <a:endParaRPr lang="en-US" altLang="ko-KR" sz="11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現 디지털플랫폼정부 기술자문위원</a:t>
              </a:r>
              <a:endParaRPr kumimoji="0" lang="en-US" altLang="ko-US" sz="11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ko-US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유엔진</a:t>
              </a:r>
              <a:r>
                <a:rPr kumimoji="0" lang="en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BPMS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 </a:t>
              </a:r>
              <a:r>
                <a:rPr kumimoji="0" lang="en-US" altLang="ko-KR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/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 </a:t>
              </a:r>
              <a:endPara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en-US" sz="1100" b="0" i="0" u="none" strike="noStrike" cap="none" normalizeH="0" baseline="0" dirty="0" err="1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오픈클라우드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 엔진 </a:t>
              </a:r>
              <a:r>
                <a:rPr lang="ko-KR" altLang="en-US" sz="1100" dirty="0" err="1">
                  <a:solidFill>
                    <a:srgbClr val="4A5568"/>
                  </a:solidFill>
                  <a:latin typeface="Arial" panose="020B0604020202020204" pitchFamily="34" charset="0"/>
                  <a:ea typeface="system-ui"/>
                </a:rPr>
                <a:t>파운더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클라우드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 </a:t>
              </a:r>
              <a:r>
                <a:rPr kumimoji="0" lang="ko-KR" altLang="en-US" sz="1100" b="0" i="0" u="none" strike="noStrike" cap="none" normalizeH="0" baseline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네이티브 </a:t>
              </a:r>
              <a:endParaRPr kumimoji="0" lang="en-US" altLang="ko-KR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(MSA, DDD) 강의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en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MSA</a:t>
              </a:r>
              <a:r>
                <a:rPr kumimoji="0" lang="ko-US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와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 </a:t>
              </a:r>
              <a:r>
                <a:rPr kumimoji="0" lang="en-US" altLang="ko-KR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SW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모델링</a:t>
              </a: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 Facebook </a:t>
              </a:r>
              <a:endParaRPr kumimoji="0" lang="en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그룹 운영</a:t>
              </a:r>
              <a:br>
                <a:rPr kumimoji="0" lang="en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en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(</a:t>
              </a:r>
              <a:r>
                <a:rPr kumimoji="0" lang="en-US" altLang="ko-US" sz="1100" b="0" i="0" u="none" strike="noStrike" cap="none" normalizeH="0" baseline="0" dirty="0" err="1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www.facebook.com</a:t>
              </a:r>
              <a:r>
                <a:rPr kumimoji="0" lang="en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/groups/</a:t>
              </a:r>
              <a:r>
                <a:rPr kumimoji="0" lang="en-US" altLang="ko-US" sz="1100" b="0" i="0" u="none" strike="noStrike" cap="none" normalizeH="0" baseline="0" dirty="0" err="1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cloudswmoding</a:t>
              </a:r>
              <a:r>
                <a:rPr kumimoji="0" lang="en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)</a:t>
              </a:r>
            </a:p>
          </p:txBody>
        </p:sp>
        <p:pic>
          <p:nvPicPr>
            <p:cNvPr id="43013" name="Picture 5">
              <a:extLst>
                <a:ext uri="{FF2B5EF4-FFF2-40B4-BE49-F238E27FC236}">
                  <a16:creationId xmlns:a16="http://schemas.microsoft.com/office/drawing/2014/main" id="{5E6AF32A-7EB8-684F-B70E-A3325F6CDC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709" b="99272" l="9172" r="93491">
                          <a14:foregroundMark x1="11538" y1="94417" x2="71893" y2="90777"/>
                          <a14:foregroundMark x1="71893" y1="90777" x2="80473" y2="91505"/>
                          <a14:foregroundMark x1="42012" y1="96359" x2="71302" y2="99272"/>
                          <a14:foregroundMark x1="71302" y1="99272" x2="89941" y2="97330"/>
                          <a14:foregroundMark x1="74852" y1="87864" x2="93491" y2="92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70420" y="1202559"/>
              <a:ext cx="1737182" cy="2022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87B802-A314-3FDF-9248-BB8FDBFBF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4980" y="3600967"/>
              <a:ext cx="2642918" cy="30280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ko-KR" altLang="en-US" sz="1100" b="1" i="0" u="sng" strike="noStrike" cap="none" normalizeH="0" baseline="0" dirty="0" err="1">
                  <a:ln>
                    <a:noFill/>
                  </a:ln>
                  <a:solidFill>
                    <a:srgbClr val="553CC4"/>
                  </a:solidFill>
                  <a:effectLst/>
                  <a:latin typeface="Arial" panose="020B0604020202020204" pitchFamily="34" charset="0"/>
                  <a:ea typeface="system-ui"/>
                </a:rPr>
                <a:t>박용주</a:t>
              </a:r>
              <a:r>
                <a:rPr lang="ko-KR" altLang="en-US" sz="1100" b="1" u="sng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  </a:t>
              </a:r>
              <a:r>
                <a:rPr kumimoji="0" lang="ko-US" altLang="ko-US" sz="1100" b="1" i="0" u="sng" strike="noStrike" cap="none" normalizeH="0" baseline="0" dirty="0">
                  <a:ln>
                    <a:noFill/>
                  </a:ln>
                  <a:solidFill>
                    <a:srgbClr val="553CC4"/>
                  </a:solidFill>
                  <a:effectLst/>
                  <a:latin typeface="Arial" panose="020B0604020202020204" pitchFamily="34" charset="0"/>
                  <a:ea typeface="system-ui"/>
                </a:rPr>
                <a:t>유엔진솔루션즈 </a:t>
              </a:r>
              <a:r>
                <a:rPr kumimoji="0" lang="ko-US" altLang="en-US" sz="1100" b="1" i="0" u="sng" strike="noStrike" cap="none" normalizeH="0" baseline="0" dirty="0">
                  <a:ln>
                    <a:noFill/>
                  </a:ln>
                  <a:solidFill>
                    <a:srgbClr val="553CC4"/>
                  </a:solidFill>
                  <a:effectLst/>
                  <a:latin typeface="Arial" panose="020B0604020202020204" pitchFamily="34" charset="0"/>
                  <a:ea typeface="system-ui"/>
                </a:rPr>
                <a:t>이사</a:t>
              </a:r>
              <a:endParaRPr kumimoji="0" lang="en-US" altLang="ko-US" sz="1100" b="0" i="0" u="sng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0" lang="en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US" sz="1100" b="1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MSA School </a:t>
              </a:r>
              <a:r>
                <a:rPr kumimoji="0" lang="ko-KR" altLang="en-US" sz="1100" b="1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대표 강사</a:t>
              </a:r>
              <a:br>
                <a:rPr kumimoji="0" lang="ko-US" altLang="ko-US" sz="1100" b="1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現 MSA App. Engineering 기업과정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現 세종사이버대학교 컴퓨터/AI 공학과 </a:t>
              </a:r>
              <a:endParaRPr kumimoji="0" lang="en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겸임교수</a:t>
              </a:r>
              <a:endParaRPr kumimoji="0" lang="en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SDS, SK, LGU+ </a:t>
              </a:r>
              <a:r>
                <a:rPr lang="ko-KR" altLang="en-US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클라우드 </a:t>
              </a:r>
              <a:r>
                <a:rPr lang="ko-KR" altLang="en-US" sz="1100" b="1" dirty="0" err="1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아키텍트</a:t>
              </a:r>
              <a:r>
                <a:rPr lang="ko-KR" altLang="en-US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 과정 </a:t>
              </a:r>
              <a:endParaRPr lang="en-US" altLang="ko-KR" sz="1100" b="1" dirty="0">
                <a:solidFill>
                  <a:srgbClr val="553CC4"/>
                </a:solidFill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dirty="0" err="1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주강사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한국소프트웨어기술진흥협회 </a:t>
              </a:r>
              <a:endParaRPr kumimoji="0" lang="en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전문강사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‘21 : SK MSA App. Engineering 과정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’21. 06 : KT Microservice 직무전환과정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’20. 09 : Doosan Microservices 교육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’19. 09 : KOSTA Microservices 교육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‘19. 02 : LG CNS 이벤트스토밍 교육</a:t>
              </a:r>
              <a:endParaRPr kumimoji="0" lang="ko-US" altLang="ko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43017" name="Picture 9">
              <a:extLst>
                <a:ext uri="{FF2B5EF4-FFF2-40B4-BE49-F238E27FC236}">
                  <a16:creationId xmlns:a16="http://schemas.microsoft.com/office/drawing/2014/main" id="{6C7DB794-32E0-87A0-E2B1-4F5DAA87C5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709" b="99272" l="2367" r="96154">
                          <a14:foregroundMark x1="15385" y1="89806" x2="77219" y2="91748"/>
                          <a14:foregroundMark x1="2367" y1="94660" x2="36391" y2="94660"/>
                          <a14:foregroundMark x1="70414" y1="81068" x2="95266" y2="93689"/>
                          <a14:foregroundMark x1="95266" y1="93689" x2="96154" y2="93689"/>
                          <a14:foregroundMark x1="24556" y1="90777" x2="80769" y2="95631"/>
                          <a14:foregroundMark x1="5917" y1="99272" x2="50296" y2="99272"/>
                          <a14:foregroundMark x1="50296" y1="99272" x2="89053" y2="97330"/>
                          <a14:foregroundMark x1="72781" y1="79126" x2="93787" y2="86893"/>
                          <a14:foregroundMark x1="8284" y1="84951" x2="36391" y2="85922"/>
                          <a14:foregroundMark x1="8284" y1="81068" x2="34024" y2="74515"/>
                          <a14:backgroundMark x1="13018" y1="45631" x2="24556" y2="66505"/>
                          <a14:backgroundMark x1="24556" y1="66505" x2="24556" y2="677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5945" y="1103406"/>
              <a:ext cx="1737182" cy="2117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C9B6D780-15BC-DAFF-AE37-C7FD5067D3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410" y="3515875"/>
              <a:ext cx="2557558" cy="26218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u="sng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윤성열 </a:t>
              </a:r>
              <a:r>
                <a:rPr lang="ko-KR" altLang="en-US" sz="1100" b="1" u="sng" dirty="0" err="1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드림플로우</a:t>
              </a:r>
              <a:r>
                <a:rPr kumimoji="0" lang="ko-US" altLang="ko-US" sz="1100" b="1" i="0" u="sng" strike="noStrike" cap="none" normalizeH="0" baseline="0" dirty="0">
                  <a:ln>
                    <a:noFill/>
                  </a:ln>
                  <a:solidFill>
                    <a:srgbClr val="553CC4"/>
                  </a:solidFill>
                  <a:effectLst/>
                  <a:latin typeface="Arial" panose="020B0604020202020204" pitchFamily="34" charset="0"/>
                  <a:ea typeface="system-ui"/>
                </a:rPr>
                <a:t> 대표이사</a:t>
              </a:r>
              <a:endParaRPr kumimoji="0" lang="en-US" altLang="ko-US" sz="1100" b="0" i="0" u="sng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0" lang="en-US" altLang="ko-US" sz="1100" b="0" i="0" u="sng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US" sz="1100" b="1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MSA School </a:t>
              </a:r>
              <a:r>
                <a:rPr kumimoji="0" lang="ko-KR" altLang="en-US" sz="1100" b="1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대표 강사</a:t>
              </a:r>
              <a:endParaRPr kumimoji="0" lang="en-US" altLang="ko-US" sz="11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現 드림플로우 대표이사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現 한국소프트웨어기술진흥협회 BAPF</a:t>
              </a:r>
              <a:endParaRPr kumimoji="0" lang="en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SDS, </a:t>
              </a:r>
              <a:r>
                <a:rPr lang="ko-KR" altLang="en-US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신한</a:t>
              </a:r>
              <a:r>
                <a:rPr lang="en-US" altLang="ko-KR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,</a:t>
              </a:r>
              <a:r>
                <a:rPr lang="ko-KR" altLang="en-US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 </a:t>
              </a:r>
              <a:r>
                <a:rPr lang="en-US" altLang="ko-KR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KT </a:t>
              </a:r>
              <a:r>
                <a:rPr lang="ko-KR" altLang="en-US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클라우드 </a:t>
              </a:r>
              <a:r>
                <a:rPr lang="ko-KR" altLang="en-US" sz="1100" b="1" dirty="0" err="1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아키텍트</a:t>
              </a:r>
              <a:r>
                <a:rPr lang="ko-KR" altLang="en-US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 </a:t>
              </a:r>
              <a:endParaRPr lang="en-US" altLang="ko-KR" sz="1100" b="1" dirty="0">
                <a:solidFill>
                  <a:srgbClr val="553CC4"/>
                </a:solidFill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dirty="0" err="1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주강사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포럼, 교육과정위원회 및 전문강사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’18. 10 : 원오원글로벌 디지털팀 팀장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’18. 04 : TTA 사물인터넷 </a:t>
              </a:r>
              <a:endParaRPr kumimoji="0" lang="en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특별기술위원회 사물인터넷 융합서비스</a:t>
              </a:r>
              <a:endParaRPr kumimoji="0" lang="en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프로젝트그룹 (SPG11) 부의장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’17. 03 : 가천대학교 겸임교수</a:t>
              </a:r>
              <a:endParaRPr kumimoji="0" lang="ko-US" altLang="ko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" name="Rectangle 12">
              <a:extLst>
                <a:ext uri="{FF2B5EF4-FFF2-40B4-BE49-F238E27FC236}">
                  <a16:creationId xmlns:a16="http://schemas.microsoft.com/office/drawing/2014/main" id="{885B10A7-D565-77A8-A56B-4E9F1C320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5349" y="3371742"/>
              <a:ext cx="2705621" cy="2422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1" u="sng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손영수 </a:t>
              </a:r>
              <a:r>
                <a:rPr lang="ko-KR" altLang="en-US" sz="1100" b="1" u="sng" dirty="0" err="1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어니컴</a:t>
              </a:r>
              <a:r>
                <a:rPr kumimoji="0" lang="ko-US" altLang="ko-US" sz="1100" b="1" i="0" u="sng" strike="noStrike" cap="none" normalizeH="0" baseline="0" dirty="0">
                  <a:ln>
                    <a:noFill/>
                  </a:ln>
                  <a:solidFill>
                    <a:srgbClr val="553CC4"/>
                  </a:solidFill>
                  <a:effectLst/>
                  <a:latin typeface="Arial" panose="020B0604020202020204" pitchFamily="34" charset="0"/>
                  <a:ea typeface="system-ui"/>
                </a:rPr>
                <a:t> </a:t>
              </a:r>
              <a:r>
                <a:rPr kumimoji="0" lang="en-US" altLang="ko-US" sz="1100" b="1" i="0" u="sng" strike="noStrike" cap="none" normalizeH="0" baseline="0" dirty="0">
                  <a:ln>
                    <a:noFill/>
                  </a:ln>
                  <a:solidFill>
                    <a:srgbClr val="553CC4"/>
                  </a:solidFill>
                  <a:effectLst/>
                  <a:latin typeface="Arial" panose="020B0604020202020204" pitchFamily="34" charset="0"/>
                  <a:ea typeface="system-ui"/>
                </a:rPr>
                <a:t>CPO</a:t>
              </a:r>
              <a:endParaRPr kumimoji="0" lang="en-US" altLang="ko-US" sz="1100" b="1" i="0" u="sng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0" lang="en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US" sz="1100" b="1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MSA School </a:t>
              </a:r>
              <a:r>
                <a:rPr kumimoji="0" lang="ko-KR" altLang="en-US" sz="1100" b="1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대표 강사</a:t>
              </a:r>
              <a:endParaRPr kumimoji="0" lang="en-US" altLang="ko-US" sz="11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現</a:t>
              </a:r>
              <a:r>
                <a:rPr lang="en-US" altLang="ko-US" sz="1100" dirty="0">
                  <a:solidFill>
                    <a:srgbClr val="4A5568"/>
                  </a:solidFill>
                  <a:latin typeface="Arial" panose="020B0604020202020204" pitchFamily="34" charset="0"/>
                  <a:ea typeface="system-ui"/>
                </a:rPr>
                <a:t> </a:t>
              </a:r>
              <a:r>
                <a:rPr lang="en-US" altLang="ko-KR" sz="1100" dirty="0" err="1">
                  <a:solidFill>
                    <a:srgbClr val="4A5568"/>
                  </a:solidFill>
                  <a:latin typeface="Arial" panose="020B0604020202020204" pitchFamily="34" charset="0"/>
                  <a:ea typeface="system-ui"/>
                </a:rPr>
                <a:t>Onycom</a:t>
              </a:r>
              <a:r>
                <a:rPr lang="ko-KR" altLang="en-US" sz="1100" dirty="0">
                  <a:solidFill>
                    <a:srgbClr val="4A5568"/>
                  </a:solidFill>
                  <a:latin typeface="Arial" panose="020B0604020202020204" pitchFamily="34" charset="0"/>
                  <a:ea typeface="system-ui"/>
                </a:rPr>
                <a:t> 성능솔루션 </a:t>
              </a:r>
              <a:endParaRPr lang="en-US" altLang="ko-KR" sz="11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dirty="0">
                  <a:solidFill>
                    <a:srgbClr val="4A5568"/>
                  </a:solidFill>
                  <a:latin typeface="Arial" panose="020B0604020202020204" pitchFamily="34" charset="0"/>
                  <a:ea typeface="system-ui"/>
                </a:rPr>
                <a:t>사업부 상무</a:t>
              </a:r>
              <a:r>
                <a:rPr lang="en-US" altLang="ko-KR" sz="1100" dirty="0">
                  <a:solidFill>
                    <a:srgbClr val="4A5568"/>
                  </a:solidFill>
                  <a:latin typeface="Arial" panose="020B0604020202020204" pitchFamily="34" charset="0"/>
                  <a:ea typeface="system-ui"/>
                </a:rPr>
                <a:t>/CPO</a:t>
              </a: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SDS</a:t>
              </a:r>
              <a:r>
                <a:rPr lang="ko-KR" altLang="en-US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 </a:t>
              </a:r>
              <a:r>
                <a:rPr lang="ko-KR" altLang="en-US" sz="1100" b="1" dirty="0" err="1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아키텍트</a:t>
              </a:r>
              <a:r>
                <a:rPr lang="ko-KR" altLang="en-US" sz="1100" b="1" dirty="0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 과정 </a:t>
              </a:r>
              <a:r>
                <a:rPr lang="ko-KR" altLang="en-US" sz="1100" b="1" dirty="0" err="1">
                  <a:solidFill>
                    <a:srgbClr val="553CC4"/>
                  </a:solidFill>
                  <a:latin typeface="Arial" panose="020B0604020202020204" pitchFamily="34" charset="0"/>
                  <a:ea typeface="system-ui"/>
                </a:rPr>
                <a:t>주강사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</a:t>
              </a:r>
              <a:r>
                <a:rPr kumimoji="0" lang="en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NHN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 </a:t>
              </a:r>
              <a:r>
                <a:rPr kumimoji="0" lang="en-US" altLang="ko-KR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NEXT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 모바일</a:t>
              </a:r>
              <a:r>
                <a:rPr kumimoji="0" lang="en-US" altLang="ko-KR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/</a:t>
              </a:r>
              <a:r>
                <a:rPr kumimoji="0" lang="ko-KR" altLang="en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창업 과정 교수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</a:t>
              </a:r>
              <a:r>
                <a:rPr lang="ko-KR" altLang="en-US" sz="1100">
                  <a:solidFill>
                    <a:srgbClr val="4A5568"/>
                  </a:solidFill>
                  <a:latin typeface="Arial" panose="020B0604020202020204" pitchFamily="34" charset="0"/>
                  <a:ea typeface="system-ui"/>
                </a:rPr>
                <a:t>삼성전자 소프트웨어 센터 책임</a:t>
              </a:r>
              <a:b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</a:b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 </a:t>
              </a:r>
              <a:r>
                <a:rPr lang="ko-KR" altLang="en-US" sz="1100" b="0" i="0">
                  <a:solidFill>
                    <a:srgbClr val="4A5568"/>
                  </a:solidFill>
                  <a:effectLst/>
                  <a:latin typeface="system-ui"/>
                </a:rPr>
                <a:t>삼성전자 삼성페이 서버 </a:t>
              </a:r>
              <a:endParaRPr lang="en-US" altLang="ko-KR" sz="1100" b="0" i="0" dirty="0">
                <a:solidFill>
                  <a:srgbClr val="4A5568"/>
                </a:solidFill>
                <a:effectLst/>
                <a:latin typeface="system-ui"/>
              </a:endParaRPr>
            </a:p>
            <a:p>
              <a:pPr algn="ctr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100" b="0" i="0" dirty="0" err="1">
                  <a:solidFill>
                    <a:srgbClr val="4A5568"/>
                  </a:solidFill>
                  <a:effectLst/>
                  <a:latin typeface="system-ui"/>
                </a:rPr>
                <a:t>아키텍팅</a:t>
              </a:r>
              <a:r>
                <a:rPr lang="ko-KR" altLang="en-US" sz="1100" b="0" i="0" dirty="0">
                  <a:solidFill>
                    <a:srgbClr val="4A5568"/>
                  </a:solidFill>
                  <a:effectLst/>
                  <a:latin typeface="system-ui"/>
                </a:rPr>
                <a:t> 과정</a:t>
              </a:r>
              <a:r>
                <a:rPr lang="en-US" altLang="ko-KR" sz="1100" dirty="0">
                  <a:solidFill>
                    <a:srgbClr val="4A5568"/>
                  </a:solidFill>
                  <a:latin typeface="Arial" panose="020B0604020202020204" pitchFamily="34" charset="0"/>
                </a:rPr>
                <a:t> </a:t>
              </a:r>
              <a:r>
                <a:rPr lang="ko-KR" altLang="en-US" sz="1100" dirty="0">
                  <a:solidFill>
                    <a:srgbClr val="4A5568"/>
                  </a:solidFill>
                  <a:latin typeface="Arial" panose="020B0604020202020204" pitchFamily="34" charset="0"/>
                </a:rPr>
                <a:t>강의</a:t>
              </a:r>
              <a:endParaRPr lang="en-US" altLang="ko-KR" sz="1100" dirty="0">
                <a:solidFill>
                  <a:srgbClr val="4A5568"/>
                </a:solidFill>
                <a:latin typeface="Arial" panose="020B0604020202020204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•</a:t>
              </a:r>
              <a:r>
                <a:rPr kumimoji="0" lang="en-US" altLang="ko-US" sz="1100" b="0" i="0" u="none" strike="noStrike" cap="none" normalizeH="0" baseline="0" dirty="0">
                  <a:ln>
                    <a:noFill/>
                  </a:ln>
                  <a:solidFill>
                    <a:srgbClr val="4A5568"/>
                  </a:solidFill>
                  <a:effectLst/>
                  <a:latin typeface="Arial" panose="020B0604020202020204" pitchFamily="34" charset="0"/>
                  <a:ea typeface="system-ui"/>
                </a:rPr>
                <a:t> </a:t>
              </a:r>
              <a:r>
                <a:rPr lang="en-US" altLang="ko-KR" sz="1100" b="0" i="0" dirty="0">
                  <a:solidFill>
                    <a:srgbClr val="4A5568"/>
                  </a:solidFill>
                  <a:effectLst/>
                  <a:latin typeface="system-ui"/>
                </a:rPr>
                <a:t>KT </a:t>
              </a:r>
              <a:r>
                <a:rPr lang="en-US" altLang="ko-KR" sz="1100" b="0" i="0" dirty="0" err="1">
                  <a:solidFill>
                    <a:srgbClr val="4A5568"/>
                  </a:solidFill>
                  <a:effectLst/>
                  <a:latin typeface="system-ui"/>
                </a:rPr>
                <a:t>CleanCode</a:t>
              </a:r>
              <a:r>
                <a:rPr lang="en-US" altLang="ko-KR" sz="1100" b="0" i="0" dirty="0">
                  <a:solidFill>
                    <a:srgbClr val="4A5568"/>
                  </a:solidFill>
                  <a:effectLst/>
                  <a:latin typeface="system-ui"/>
                </a:rPr>
                <a:t> </a:t>
              </a:r>
              <a:r>
                <a:rPr lang="ko-KR" altLang="en-US" sz="1100" b="0" i="0" dirty="0">
                  <a:solidFill>
                    <a:srgbClr val="4A5568"/>
                  </a:solidFill>
                  <a:effectLst/>
                  <a:latin typeface="system-ui"/>
                </a:rPr>
                <a:t>및 소프트웨어 </a:t>
              </a:r>
              <a:endParaRPr lang="en-US" altLang="ko-KR" sz="1100" b="0" i="0" dirty="0">
                <a:solidFill>
                  <a:srgbClr val="4A5568"/>
                </a:solidFill>
                <a:effectLst/>
                <a:latin typeface="system-ui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sz="1100" b="0" i="0" dirty="0" err="1">
                  <a:solidFill>
                    <a:srgbClr val="4A5568"/>
                  </a:solidFill>
                  <a:effectLst/>
                  <a:latin typeface="system-ui"/>
                </a:rPr>
                <a:t>아키텍트</a:t>
              </a:r>
              <a:r>
                <a:rPr lang="ko-KR" altLang="en-US" sz="1100" b="0" i="0" dirty="0">
                  <a:solidFill>
                    <a:srgbClr val="4A5568"/>
                  </a:solidFill>
                  <a:effectLst/>
                  <a:latin typeface="system-ui"/>
                </a:rPr>
                <a:t> 과정</a:t>
              </a:r>
              <a:endParaRPr kumimoji="0" lang="ko-US" altLang="ko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D3C1681-7EA9-C885-6763-4088C9D02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8505" y="1368904"/>
              <a:ext cx="1737181" cy="184785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097247E-C907-3324-93CA-CC652026CD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1545" y="1169414"/>
            <a:ext cx="819948" cy="9131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FFF7F3C-0427-17E8-9BD0-E4B14C04F8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1493" y="1166931"/>
            <a:ext cx="819948" cy="9076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62FB637-59B6-A82E-1249-F7104F151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61494" y="3139259"/>
            <a:ext cx="2705621" cy="241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ko-US" sz="1100" b="1" i="0" u="sng" strike="noStrike" cap="none" normalizeH="0" baseline="0" dirty="0">
                <a:ln>
                  <a:noFill/>
                </a:ln>
                <a:solidFill>
                  <a:srgbClr val="553CC4"/>
                </a:solidFill>
                <a:effectLst/>
                <a:latin typeface="Arial" panose="020B0604020202020204" pitchFamily="34" charset="0"/>
                <a:ea typeface="system-ui"/>
              </a:rPr>
              <a:t>Coaches</a:t>
            </a:r>
            <a:endParaRPr kumimoji="0" lang="en-US" altLang="ko-US" sz="1100" b="0" i="0" u="sng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algn="ctr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ko-US" sz="11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US" sz="11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MSA School </a:t>
            </a: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대표 코치</a:t>
            </a:r>
            <a:endParaRPr kumimoji="0" lang="en-US" altLang="ko-US" sz="1100" b="1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現 MSA </a:t>
            </a:r>
            <a:r>
              <a:rPr kumimoji="0" lang="ko-KR" altLang="en-US" sz="1100" b="0" i="0" u="none" strike="noStrike" cap="none" normalizeH="0" baseline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정규 교과정</a:t>
            </a:r>
            <a:endParaRPr kumimoji="0" lang="en-US" altLang="ko-KR" sz="11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rPr>
              <a:t>실습 강사 및 코칭</a:t>
            </a:r>
            <a:endParaRPr lang="en-US" altLang="ko-KR" sz="1100" dirty="0">
              <a:solidFill>
                <a:srgbClr val="4A5568"/>
              </a:solidFill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• 現 MSA App. Engineering </a:t>
            </a:r>
            <a:endParaRPr kumimoji="0" lang="en-US" altLang="ko-US" sz="1100" b="0" i="0" u="none" strike="noStrike" cap="none" normalizeH="0" baseline="0" dirty="0">
              <a:ln>
                <a:noFill/>
              </a:ln>
              <a:solidFill>
                <a:srgbClr val="4A5568"/>
              </a:solidFill>
              <a:effectLst/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US" altLang="ko-US" sz="1100" b="0" i="0" u="none" strike="noStrike" cap="none" normalizeH="0" baseline="0" dirty="0">
                <a:ln>
                  <a:noFill/>
                </a:ln>
                <a:solidFill>
                  <a:srgbClr val="4A5568"/>
                </a:solidFill>
                <a:effectLst/>
                <a:latin typeface="Arial" panose="020B0604020202020204" pitchFamily="34" charset="0"/>
                <a:ea typeface="system-ui"/>
              </a:rPr>
              <a:t>기업과정</a:t>
            </a:r>
            <a:endParaRPr lang="en-US" altLang="ko-KR" sz="1100" dirty="0">
              <a:solidFill>
                <a:srgbClr val="4A5568"/>
              </a:solidFill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rPr>
              <a:t>실습 강사 및 코칭</a:t>
            </a:r>
            <a:endParaRPr lang="en-US" altLang="ko-KR" sz="1100" dirty="0">
              <a:solidFill>
                <a:srgbClr val="4A5568"/>
              </a:solidFill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rPr>
              <a:t>SDS, Doosan, LG, SK </a:t>
            </a:r>
            <a:r>
              <a:rPr lang="ko-KR" altLang="en-US" sz="11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rPr>
              <a:t>외</a:t>
            </a:r>
            <a:endParaRPr lang="en-US" altLang="ko-KR" sz="1100" dirty="0">
              <a:solidFill>
                <a:srgbClr val="4A5568"/>
              </a:solidFill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rPr>
              <a:t>다수의 교육과정 실시</a:t>
            </a:r>
            <a:endParaRPr lang="en-US" altLang="ko-KR" sz="1100" dirty="0">
              <a:solidFill>
                <a:srgbClr val="4A5568"/>
              </a:solidFill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100" dirty="0">
              <a:solidFill>
                <a:srgbClr val="4A5568"/>
              </a:solidFill>
              <a:latin typeface="Arial" panose="020B0604020202020204" pitchFamily="34" charset="0"/>
              <a:ea typeface="system-ui"/>
            </a:endParaRPr>
          </a:p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100" dirty="0">
                <a:solidFill>
                  <a:srgbClr val="4A5568"/>
                </a:solidFill>
                <a:latin typeface="Arial" panose="020B0604020202020204" pitchFamily="34" charset="0"/>
                <a:ea typeface="system-ui"/>
              </a:rPr>
              <a:t> </a:t>
            </a:r>
            <a:endParaRPr lang="en-US" altLang="ko-KR" sz="1100" dirty="0">
              <a:solidFill>
                <a:srgbClr val="4A5568"/>
              </a:solidFill>
              <a:latin typeface="Arial" panose="020B0604020202020204" pitchFamily="34" charset="0"/>
              <a:ea typeface="system-ui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5A12F73-4CAF-5A33-BFE4-8806F51925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1545" y="2083747"/>
            <a:ext cx="819948" cy="89719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73CF031-DD55-CAB7-9935-43A5A93E9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7688" y="2077194"/>
            <a:ext cx="816182" cy="897190"/>
          </a:xfrm>
          <a:prstGeom prst="rect">
            <a:avLst/>
          </a:prstGeom>
        </p:spPr>
      </p:pic>
      <p:pic>
        <p:nvPicPr>
          <p:cNvPr id="16" name="그림 15" descr="인간의 얼굴, 사람, 이마, 턱이(가) 표시된 사진&#10;&#10;자동 생성된 설명">
            <a:extLst>
              <a:ext uri="{FF2B5EF4-FFF2-40B4-BE49-F238E27FC236}">
                <a16:creationId xmlns:a16="http://schemas.microsoft.com/office/drawing/2014/main" id="{9E91B441-7CFC-25D8-1EB5-621A704DDA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9" y="1166930"/>
            <a:ext cx="1444395" cy="182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89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88541</TotalTime>
  <Words>7322</Words>
  <Application>Microsoft Office PowerPoint</Application>
  <PresentationFormat>와이드스크린</PresentationFormat>
  <Paragraphs>1317</Paragraphs>
  <Slides>44</Slides>
  <Notes>35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7" baseType="lpstr">
      <vt:lpstr>Lato</vt:lpstr>
      <vt:lpstr>Noto Sans Symbols</vt:lpstr>
      <vt:lpstr>-apple-system</vt:lpstr>
      <vt:lpstr>Segoe UI Symbol</vt:lpstr>
      <vt:lpstr>Calibri</vt:lpstr>
      <vt:lpstr>Arial</vt:lpstr>
      <vt:lpstr>맑은 고딕</vt:lpstr>
      <vt:lpstr>나눔고딕</vt:lpstr>
      <vt:lpstr>system-ui</vt:lpstr>
      <vt:lpstr>맑은 고딕</vt:lpstr>
      <vt:lpstr>Wingdings</vt:lpstr>
      <vt:lpstr>배달의민족 도현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Appendix: 세부커리큘럼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진영</dc:creator>
  <cp:lastModifiedBy>출제자</cp:lastModifiedBy>
  <cp:revision>166</cp:revision>
  <cp:lastPrinted>2024-01-24T11:10:21Z</cp:lastPrinted>
  <dcterms:created xsi:type="dcterms:W3CDTF">2022-07-03T18:21:12Z</dcterms:created>
  <dcterms:modified xsi:type="dcterms:W3CDTF">2024-03-06T12:59:22Z</dcterms:modified>
</cp:coreProperties>
</file>